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7" r:id="rId2"/>
    <p:sldId id="301" r:id="rId3"/>
    <p:sldId id="302" r:id="rId4"/>
    <p:sldId id="300" r:id="rId5"/>
    <p:sldId id="258" r:id="rId6"/>
    <p:sldId id="297" r:id="rId7"/>
    <p:sldId id="298" r:id="rId8"/>
    <p:sldId id="303" r:id="rId9"/>
    <p:sldId id="305" r:id="rId10"/>
    <p:sldId id="306" r:id="rId11"/>
    <p:sldId id="309" r:id="rId12"/>
    <p:sldId id="307" r:id="rId13"/>
    <p:sldId id="308" r:id="rId14"/>
    <p:sldId id="304" r:id="rId15"/>
    <p:sldId id="310" r:id="rId16"/>
    <p:sldId id="312" r:id="rId17"/>
    <p:sldId id="317" r:id="rId18"/>
    <p:sldId id="311" r:id="rId19"/>
    <p:sldId id="313" r:id="rId20"/>
    <p:sldId id="314" r:id="rId21"/>
    <p:sldId id="315" r:id="rId22"/>
    <p:sldId id="321" r:id="rId23"/>
    <p:sldId id="325" r:id="rId24"/>
    <p:sldId id="323" r:id="rId25"/>
    <p:sldId id="322" r:id="rId26"/>
    <p:sldId id="326" r:id="rId27"/>
    <p:sldId id="327" r:id="rId28"/>
    <p:sldId id="328" r:id="rId29"/>
    <p:sldId id="335" r:id="rId30"/>
    <p:sldId id="336" r:id="rId31"/>
    <p:sldId id="337" r:id="rId32"/>
    <p:sldId id="329" r:id="rId33"/>
    <p:sldId id="330" r:id="rId34"/>
    <p:sldId id="331" r:id="rId35"/>
    <p:sldId id="332" r:id="rId36"/>
    <p:sldId id="333" r:id="rId37"/>
    <p:sldId id="339" r:id="rId38"/>
    <p:sldId id="340" r:id="rId39"/>
    <p:sldId id="278" r:id="rId40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43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11"/>
    <a:srgbClr val="5AFFFC"/>
    <a:srgbClr val="1D314E"/>
    <a:srgbClr val="3D3C3E"/>
    <a:srgbClr val="063656"/>
    <a:srgbClr val="08456E"/>
    <a:srgbClr val="569CF0"/>
    <a:srgbClr val="8DBDF7"/>
    <a:srgbClr val="5DAAFF"/>
    <a:srgbClr val="47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6" autoAdjust="0"/>
    <p:restoredTop sz="86207" autoAdjust="0"/>
  </p:normalViewPr>
  <p:slideViewPr>
    <p:cSldViewPr snapToGrid="0">
      <p:cViewPr varScale="1">
        <p:scale>
          <a:sx n="71" d="100"/>
          <a:sy n="71" d="100"/>
        </p:scale>
        <p:origin x="940" y="5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0715" y="858230"/>
            <a:ext cx="8051098" cy="1969017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b="1" spc="-250" dirty="0">
                <a:solidFill>
                  <a:schemeClr val="accent4">
                    <a:lumMod val="50000"/>
                  </a:schemeClr>
                </a:solidFill>
              </a:rPr>
              <a:t>Neonatal pain expression recognition</a:t>
            </a:r>
            <a:br>
              <a:rPr lang="en-US" altLang="ko-KR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b="1" spc="-250" dirty="0">
                <a:solidFill>
                  <a:schemeClr val="accent4">
                    <a:lumMod val="50000"/>
                  </a:schemeClr>
                </a:solidFill>
              </a:rPr>
              <a:t>based on deep learning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4085464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2019.12.05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노혜리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박찬익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융옥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91233" y="4125753"/>
            <a:ext cx="175828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291233" y="4551361"/>
            <a:ext cx="175828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B7DB47-88D3-4B41-8C1C-CEC8DE926C0E}"/>
              </a:ext>
            </a:extLst>
          </p:cNvPr>
          <p:cNvSpPr/>
          <p:nvPr/>
        </p:nvSpPr>
        <p:spPr>
          <a:xfrm>
            <a:off x="8883284" y="0"/>
            <a:ext cx="260715" cy="68579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deep learning에 대한 이미지 검색결과">
            <a:extLst>
              <a:ext uri="{FF2B5EF4-FFF2-40B4-BE49-F238E27FC236}">
                <a16:creationId xmlns:a16="http://schemas.microsoft.com/office/drawing/2014/main" id="{650D1C90-2732-41E2-91F7-9BD6462B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7" b="95769" l="10000" r="90000">
                        <a14:foregroundMark x1="78886" y1="18598" x2="75677" y2="15187"/>
                        <a14:foregroundMark x1="52695" y1="6026" x2="50981" y2="5603"/>
                        <a14:foregroundMark x1="65880" y1="9279" x2="52695" y2="6026"/>
                        <a14:foregroundMark x1="60400" y1="67949" x2="63277" y2="85491"/>
                        <a14:foregroundMark x1="71377" y1="88137" x2="71500" y2="87179"/>
                        <a14:backgroundMark x1="31600" y1="3333" x2="27600" y2="8333"/>
                        <a14:backgroundMark x1="27600" y1="8333" x2="21700" y2="10513"/>
                        <a14:backgroundMark x1="21700" y1="10513" x2="17000" y2="15000"/>
                        <a14:backgroundMark x1="17000" y1="15000" x2="6600" y2="31410"/>
                        <a14:backgroundMark x1="15600" y1="13462" x2="9600" y2="16538"/>
                        <a14:backgroundMark x1="13800" y1="16410" x2="9800" y2="21538"/>
                        <a14:backgroundMark x1="9800" y1="21538" x2="9500" y2="21667"/>
                        <a14:backgroundMark x1="11500" y1="17179" x2="10900" y2="18974"/>
                        <a14:backgroundMark x1="26000" y1="6923" x2="42700" y2="2436"/>
                        <a14:backgroundMark x1="42700" y1="2436" x2="42800" y2="2436"/>
                        <a14:backgroundMark x1="44400" y1="4615" x2="44400" y2="4615"/>
                        <a14:backgroundMark x1="41400" y1="4487" x2="47400" y2="4744"/>
                        <a14:backgroundMark x1="47400" y1="4744" x2="48100" y2="4615"/>
                        <a14:backgroundMark x1="47700" y1="4872" x2="51400" y2="4744"/>
                        <a14:backgroundMark x1="69800" y1="9359" x2="73900" y2="11923"/>
                        <a14:backgroundMark x1="88000" y1="23333" x2="89300" y2="41667"/>
                        <a14:backgroundMark x1="92900" y1="50385" x2="90200" y2="47179"/>
                        <a14:backgroundMark x1="93800" y1="53077" x2="91800" y2="60128"/>
                        <a14:backgroundMark x1="91800" y1="60128" x2="74900" y2="85769"/>
                        <a14:backgroundMark x1="74900" y1="85769" x2="73500" y2="92949"/>
                        <a14:backgroundMark x1="73500" y1="92949" x2="73600" y2="94615"/>
                        <a14:backgroundMark x1="73800" y1="94872" x2="82400" y2="83718"/>
                        <a14:backgroundMark x1="73000" y1="92436" x2="82300" y2="83846"/>
                        <a14:backgroundMark x1="79600" y1="85385" x2="78800" y2="83205"/>
                        <a14:backgroundMark x1="79100" y1="82436" x2="79100" y2="85769"/>
                        <a14:backgroundMark x1="82200" y1="82821" x2="83600" y2="75385"/>
                        <a14:backgroundMark x1="83600" y1="75385" x2="87700" y2="68205"/>
                        <a14:backgroundMark x1="87700" y1="68205" x2="88300" y2="60769"/>
                        <a14:backgroundMark x1="88300" y1="60769" x2="90800" y2="54103"/>
                        <a14:backgroundMark x1="90800" y1="54103" x2="89900" y2="47308"/>
                        <a14:backgroundMark x1="89900" y1="47308" x2="90600" y2="38718"/>
                        <a14:backgroundMark x1="90200" y1="43462" x2="90600" y2="50513"/>
                        <a14:backgroundMark x1="90600" y1="50513" x2="89100" y2="57564"/>
                        <a14:backgroundMark x1="91200" y1="46923" x2="93000" y2="40513"/>
                        <a14:backgroundMark x1="91500" y1="41538" x2="91100" y2="45256"/>
                        <a14:backgroundMark x1="86000" y1="24487" x2="85100" y2="25897"/>
                        <a14:backgroundMark x1="84000" y1="22051" x2="82500" y2="22949"/>
                        <a14:backgroundMark x1="81200" y1="20128" x2="80700" y2="20897"/>
                        <a14:backgroundMark x1="74400" y1="13590" x2="74400" y2="13590"/>
                        <a14:backgroundMark x1="69100" y1="10385" x2="69100" y2="10385"/>
                        <a14:backgroundMark x1="10300" y1="31154" x2="8000" y2="45641"/>
                        <a14:backgroundMark x1="8000" y1="45641" x2="8700" y2="53205"/>
                        <a14:backgroundMark x1="8700" y1="53205" x2="14600" y2="66154"/>
                        <a14:backgroundMark x1="14600" y1="66154" x2="18700" y2="71282"/>
                        <a14:backgroundMark x1="18700" y1="71282" x2="35000" y2="79359"/>
                        <a14:backgroundMark x1="35000" y1="79359" x2="49600" y2="80385"/>
                        <a14:backgroundMark x1="49600" y1="80385" x2="55700" y2="83590"/>
                        <a14:backgroundMark x1="55700" y1="83590" x2="65800" y2="95385"/>
                        <a14:backgroundMark x1="65800" y1="95385" x2="67500" y2="99872"/>
                        <a14:backgroundMark x1="57100" y1="88333" x2="14100" y2="72949"/>
                        <a14:backgroundMark x1="14100" y1="72949" x2="7300" y2="58205"/>
                        <a14:backgroundMark x1="7300" y1="58205" x2="6100" y2="49744"/>
                        <a14:backgroundMark x1="6100" y1="49744" x2="7000" y2="43333"/>
                        <a14:backgroundMark x1="7200" y1="43333" x2="7000" y2="57821"/>
                        <a14:backgroundMark x1="7000" y1="57821" x2="12800" y2="68718"/>
                        <a14:backgroundMark x1="12200" y1="66410" x2="13300" y2="69872"/>
                        <a14:backgroundMark x1="62100" y1="87564" x2="63600" y2="87949"/>
                        <a14:backgroundMark x1="71600" y1="93462" x2="72600" y2="94872"/>
                        <a14:backgroundMark x1="72200" y1="91538" x2="72000" y2="96282"/>
                        <a14:backgroundMark x1="72400" y1="92051" x2="71200" y2="90385"/>
                        <a14:backgroundMark x1="70800" y1="91282" x2="70800" y2="91282"/>
                        <a14:backgroundMark x1="71600" y1="90256" x2="71900" y2="88718"/>
                        <a14:backgroundMark x1="70000" y1="98846" x2="71300" y2="90897"/>
                        <a14:backgroundMark x1="71300" y1="90897" x2="71000" y2="89487"/>
                        <a14:backgroundMark x1="14600" y1="69103" x2="12700" y2="70769"/>
                        <a14:backgroundMark x1="13900" y1="70385" x2="13900" y2="70128"/>
                        <a14:backgroundMark x1="72400" y1="88846" x2="70900" y2="92051"/>
                        <a14:backgroundMark x1="72000" y1="88077" x2="72000" y2="88077"/>
                        <a14:backgroundMark x1="71900" y1="87949" x2="71900" y2="87949"/>
                        <a14:backgroundMark x1="70700" y1="96410" x2="68200" y2="97179"/>
                        <a14:backgroundMark x1="68100" y1="8718" x2="68300" y2="10000"/>
                        <a14:backgroundMark x1="73100" y1="11923" x2="73800" y2="12821"/>
                        <a14:backgroundMark x1="69500" y1="9872" x2="69000" y2="10128"/>
                        <a14:backgroundMark x1="74600" y1="12436" x2="73200" y2="12692"/>
                        <a14:backgroundMark x1="69000" y1="10128" x2="68300" y2="9615"/>
                        <a14:backgroundMark x1="53100" y1="6026" x2="53100" y2="6026"/>
                        <a14:backgroundMark x1="64100" y1="89231" x2="63300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03" y="3216166"/>
            <a:ext cx="4637397" cy="35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CB1CC01-669A-44A2-AB58-E09BACDA491E}"/>
              </a:ext>
            </a:extLst>
          </p:cNvPr>
          <p:cNvCxnSpPr>
            <a:cxnSpLocks/>
          </p:cNvCxnSpPr>
          <p:nvPr/>
        </p:nvCxnSpPr>
        <p:spPr>
          <a:xfrm>
            <a:off x="296313" y="4958873"/>
            <a:ext cx="175828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82247C-1B35-42E9-B942-65AE155D2377}"/>
              </a:ext>
            </a:extLst>
          </p:cNvPr>
          <p:cNvCxnSpPr>
            <a:cxnSpLocks/>
          </p:cNvCxnSpPr>
          <p:nvPr/>
        </p:nvCxnSpPr>
        <p:spPr>
          <a:xfrm>
            <a:off x="296313" y="5384481"/>
            <a:ext cx="175828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7720D90-2375-4E04-BC30-87804937E448}"/>
              </a:ext>
            </a:extLst>
          </p:cNvPr>
          <p:cNvSpPr/>
          <p:nvPr/>
        </p:nvSpPr>
        <p:spPr>
          <a:xfrm>
            <a:off x="0" y="1338269"/>
            <a:ext cx="9144000" cy="4939200"/>
          </a:xfrm>
          <a:custGeom>
            <a:avLst/>
            <a:gdLst>
              <a:gd name="connsiteX0" fmla="*/ 3446370 w 9144000"/>
              <a:gd name="connsiteY0" fmla="*/ 91793 h 4939200"/>
              <a:gd name="connsiteX1" fmla="*/ 1098331 w 9144000"/>
              <a:gd name="connsiteY1" fmla="*/ 1533953 h 4939200"/>
              <a:gd name="connsiteX2" fmla="*/ 3446370 w 9144000"/>
              <a:gd name="connsiteY2" fmla="*/ 2976113 h 4939200"/>
              <a:gd name="connsiteX3" fmla="*/ 5794409 w 9144000"/>
              <a:gd name="connsiteY3" fmla="*/ 1533953 h 4939200"/>
              <a:gd name="connsiteX4" fmla="*/ 3446370 w 9144000"/>
              <a:gd name="connsiteY4" fmla="*/ 91793 h 4939200"/>
              <a:gd name="connsiteX5" fmla="*/ 0 w 9144000"/>
              <a:gd name="connsiteY5" fmla="*/ 0 h 4939200"/>
              <a:gd name="connsiteX6" fmla="*/ 9144000 w 9144000"/>
              <a:gd name="connsiteY6" fmla="*/ 0 h 4939200"/>
              <a:gd name="connsiteX7" fmla="*/ 9144000 w 9144000"/>
              <a:gd name="connsiteY7" fmla="*/ 4939200 h 4939200"/>
              <a:gd name="connsiteX8" fmla="*/ 0 w 9144000"/>
              <a:gd name="connsiteY8" fmla="*/ 4939200 h 49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939200">
                <a:moveTo>
                  <a:pt x="3446370" y="91793"/>
                </a:moveTo>
                <a:cubicBezTo>
                  <a:pt x="2149584" y="91793"/>
                  <a:pt x="1098331" y="737470"/>
                  <a:pt x="1098331" y="1533953"/>
                </a:cubicBezTo>
                <a:cubicBezTo>
                  <a:pt x="1098331" y="2330436"/>
                  <a:pt x="2149584" y="2976113"/>
                  <a:pt x="3446370" y="2976113"/>
                </a:cubicBezTo>
                <a:cubicBezTo>
                  <a:pt x="4743156" y="2976113"/>
                  <a:pt x="5794409" y="2330436"/>
                  <a:pt x="5794409" y="1533953"/>
                </a:cubicBezTo>
                <a:cubicBezTo>
                  <a:pt x="5794409" y="737470"/>
                  <a:pt x="4743156" y="91793"/>
                  <a:pt x="3446370" y="91793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39200"/>
                </a:lnTo>
                <a:lnTo>
                  <a:pt x="0" y="49392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5CF91-38C5-4703-AFB4-4C9F0BA3555A}"/>
              </a:ext>
            </a:extLst>
          </p:cNvPr>
          <p:cNvSpPr txBox="1"/>
          <p:nvPr/>
        </p:nvSpPr>
        <p:spPr>
          <a:xfrm>
            <a:off x="577791" y="4697677"/>
            <a:ext cx="702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③ Network Training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736784-7801-428F-B745-99F44D6E45D3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8C5F0DD-D1B3-40F4-B731-A4096699CCC0}"/>
              </a:ext>
            </a:extLst>
          </p:cNvPr>
          <p:cNvSpPr/>
          <p:nvPr/>
        </p:nvSpPr>
        <p:spPr>
          <a:xfrm>
            <a:off x="-1" y="1336005"/>
            <a:ext cx="9144000" cy="4939200"/>
          </a:xfrm>
          <a:custGeom>
            <a:avLst/>
            <a:gdLst>
              <a:gd name="connsiteX0" fmla="*/ 1591269 w 9144000"/>
              <a:gd name="connsiteY0" fmla="*/ 3264871 h 4939200"/>
              <a:gd name="connsiteX1" fmla="*/ 1328287 w 9144000"/>
              <a:gd name="connsiteY1" fmla="*/ 3527853 h 4939200"/>
              <a:gd name="connsiteX2" fmla="*/ 1328287 w 9144000"/>
              <a:gd name="connsiteY2" fmla="*/ 4579751 h 4939200"/>
              <a:gd name="connsiteX3" fmla="*/ 1591269 w 9144000"/>
              <a:gd name="connsiteY3" fmla="*/ 4842733 h 4939200"/>
              <a:gd name="connsiteX4" fmla="*/ 5406298 w 9144000"/>
              <a:gd name="connsiteY4" fmla="*/ 4842733 h 4939200"/>
              <a:gd name="connsiteX5" fmla="*/ 5669280 w 9144000"/>
              <a:gd name="connsiteY5" fmla="*/ 4579751 h 4939200"/>
              <a:gd name="connsiteX6" fmla="*/ 5669280 w 9144000"/>
              <a:gd name="connsiteY6" fmla="*/ 3527853 h 4939200"/>
              <a:gd name="connsiteX7" fmla="*/ 5406298 w 9144000"/>
              <a:gd name="connsiteY7" fmla="*/ 3264871 h 4939200"/>
              <a:gd name="connsiteX8" fmla="*/ 0 w 9144000"/>
              <a:gd name="connsiteY8" fmla="*/ 0 h 4939200"/>
              <a:gd name="connsiteX9" fmla="*/ 9144000 w 9144000"/>
              <a:gd name="connsiteY9" fmla="*/ 0 h 4939200"/>
              <a:gd name="connsiteX10" fmla="*/ 9144000 w 9144000"/>
              <a:gd name="connsiteY10" fmla="*/ 4939200 h 4939200"/>
              <a:gd name="connsiteX11" fmla="*/ 0 w 9144000"/>
              <a:gd name="connsiteY11" fmla="*/ 4939200 h 49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4939200">
                <a:moveTo>
                  <a:pt x="1591269" y="3264871"/>
                </a:moveTo>
                <a:cubicBezTo>
                  <a:pt x="1446028" y="3264871"/>
                  <a:pt x="1328287" y="3382612"/>
                  <a:pt x="1328287" y="3527853"/>
                </a:cubicBezTo>
                <a:lnTo>
                  <a:pt x="1328287" y="4579751"/>
                </a:lnTo>
                <a:cubicBezTo>
                  <a:pt x="1328287" y="4724992"/>
                  <a:pt x="1446028" y="4842733"/>
                  <a:pt x="1591269" y="4842733"/>
                </a:cubicBezTo>
                <a:lnTo>
                  <a:pt x="5406298" y="4842733"/>
                </a:lnTo>
                <a:cubicBezTo>
                  <a:pt x="5551539" y="4842733"/>
                  <a:pt x="5669280" y="4724992"/>
                  <a:pt x="5669280" y="4579751"/>
                </a:cubicBezTo>
                <a:lnTo>
                  <a:pt x="5669280" y="3527853"/>
                </a:lnTo>
                <a:cubicBezTo>
                  <a:pt x="5669280" y="3382612"/>
                  <a:pt x="5551539" y="3264871"/>
                  <a:pt x="5406298" y="326487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39200"/>
                </a:lnTo>
                <a:lnTo>
                  <a:pt x="0" y="49392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3D834-E59D-4676-AFA2-C52A4BDFEAE6}"/>
              </a:ext>
            </a:extLst>
          </p:cNvPr>
          <p:cNvSpPr txBox="1"/>
          <p:nvPr/>
        </p:nvSpPr>
        <p:spPr>
          <a:xfrm>
            <a:off x="856923" y="3481476"/>
            <a:ext cx="771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④ Face Detector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74CCDF-2102-4874-A7CA-FEE95E984A96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9EA18F7-C56A-4723-9BE3-1700055CB570}"/>
              </a:ext>
            </a:extLst>
          </p:cNvPr>
          <p:cNvSpPr/>
          <p:nvPr/>
        </p:nvSpPr>
        <p:spPr>
          <a:xfrm>
            <a:off x="0" y="1336005"/>
            <a:ext cx="9144000" cy="4939200"/>
          </a:xfrm>
          <a:custGeom>
            <a:avLst/>
            <a:gdLst>
              <a:gd name="connsiteX0" fmla="*/ 1875892 w 9144000"/>
              <a:gd name="connsiteY0" fmla="*/ 136964 h 4939200"/>
              <a:gd name="connsiteX1" fmla="*/ 1098331 w 9144000"/>
              <a:gd name="connsiteY1" fmla="*/ 914525 h 4939200"/>
              <a:gd name="connsiteX2" fmla="*/ 1098331 w 9144000"/>
              <a:gd name="connsiteY2" fmla="*/ 4024675 h 4939200"/>
              <a:gd name="connsiteX3" fmla="*/ 1875892 w 9144000"/>
              <a:gd name="connsiteY3" fmla="*/ 4802236 h 4939200"/>
              <a:gd name="connsiteX4" fmla="*/ 4986042 w 9144000"/>
              <a:gd name="connsiteY4" fmla="*/ 4802236 h 4939200"/>
              <a:gd name="connsiteX5" fmla="*/ 5763603 w 9144000"/>
              <a:gd name="connsiteY5" fmla="*/ 4024675 h 4939200"/>
              <a:gd name="connsiteX6" fmla="*/ 5763603 w 9144000"/>
              <a:gd name="connsiteY6" fmla="*/ 914525 h 4939200"/>
              <a:gd name="connsiteX7" fmla="*/ 4986042 w 9144000"/>
              <a:gd name="connsiteY7" fmla="*/ 136964 h 4939200"/>
              <a:gd name="connsiteX8" fmla="*/ 0 w 9144000"/>
              <a:gd name="connsiteY8" fmla="*/ 0 h 4939200"/>
              <a:gd name="connsiteX9" fmla="*/ 9144000 w 9144000"/>
              <a:gd name="connsiteY9" fmla="*/ 0 h 4939200"/>
              <a:gd name="connsiteX10" fmla="*/ 9144000 w 9144000"/>
              <a:gd name="connsiteY10" fmla="*/ 4939200 h 4939200"/>
              <a:gd name="connsiteX11" fmla="*/ 0 w 9144000"/>
              <a:gd name="connsiteY11" fmla="*/ 4939200 h 49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4939200">
                <a:moveTo>
                  <a:pt x="1875892" y="136964"/>
                </a:moveTo>
                <a:cubicBezTo>
                  <a:pt x="1446457" y="136964"/>
                  <a:pt x="1098331" y="485090"/>
                  <a:pt x="1098331" y="914525"/>
                </a:cubicBezTo>
                <a:lnTo>
                  <a:pt x="1098331" y="4024675"/>
                </a:lnTo>
                <a:cubicBezTo>
                  <a:pt x="1098331" y="4454110"/>
                  <a:pt x="1446457" y="4802236"/>
                  <a:pt x="1875892" y="4802236"/>
                </a:cubicBezTo>
                <a:lnTo>
                  <a:pt x="4986042" y="4802236"/>
                </a:lnTo>
                <a:cubicBezTo>
                  <a:pt x="5415477" y="4802236"/>
                  <a:pt x="5763603" y="4454110"/>
                  <a:pt x="5763603" y="4024675"/>
                </a:cubicBezTo>
                <a:lnTo>
                  <a:pt x="5763603" y="914525"/>
                </a:lnTo>
                <a:cubicBezTo>
                  <a:pt x="5763603" y="485090"/>
                  <a:pt x="5415477" y="136964"/>
                  <a:pt x="4986042" y="13696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39200"/>
                </a:lnTo>
                <a:lnTo>
                  <a:pt x="0" y="49392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983333-E198-4CF6-87C8-44EE662BD7D7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541889D-D1CC-4942-A076-5B5D479E058C}"/>
              </a:ext>
            </a:extLst>
          </p:cNvPr>
          <p:cNvSpPr/>
          <p:nvPr/>
        </p:nvSpPr>
        <p:spPr>
          <a:xfrm>
            <a:off x="0" y="1336005"/>
            <a:ext cx="9144000" cy="4939200"/>
          </a:xfrm>
          <a:custGeom>
            <a:avLst/>
            <a:gdLst>
              <a:gd name="connsiteX0" fmla="*/ 6160176 w 9144000"/>
              <a:gd name="connsiteY0" fmla="*/ 180656 h 4939200"/>
              <a:gd name="connsiteX1" fmla="*/ 5804034 w 9144000"/>
              <a:gd name="connsiteY1" fmla="*/ 536798 h 4939200"/>
              <a:gd name="connsiteX2" fmla="*/ 5804034 w 9144000"/>
              <a:gd name="connsiteY2" fmla="*/ 3977132 h 4939200"/>
              <a:gd name="connsiteX3" fmla="*/ 6160176 w 9144000"/>
              <a:gd name="connsiteY3" fmla="*/ 4333274 h 4939200"/>
              <a:gd name="connsiteX4" fmla="*/ 7584700 w 9144000"/>
              <a:gd name="connsiteY4" fmla="*/ 4333274 h 4939200"/>
              <a:gd name="connsiteX5" fmla="*/ 7940842 w 9144000"/>
              <a:gd name="connsiteY5" fmla="*/ 3977132 h 4939200"/>
              <a:gd name="connsiteX6" fmla="*/ 7940842 w 9144000"/>
              <a:gd name="connsiteY6" fmla="*/ 536798 h 4939200"/>
              <a:gd name="connsiteX7" fmla="*/ 7584700 w 9144000"/>
              <a:gd name="connsiteY7" fmla="*/ 180656 h 4939200"/>
              <a:gd name="connsiteX8" fmla="*/ 0 w 9144000"/>
              <a:gd name="connsiteY8" fmla="*/ 0 h 4939200"/>
              <a:gd name="connsiteX9" fmla="*/ 9144000 w 9144000"/>
              <a:gd name="connsiteY9" fmla="*/ 0 h 4939200"/>
              <a:gd name="connsiteX10" fmla="*/ 9144000 w 9144000"/>
              <a:gd name="connsiteY10" fmla="*/ 4939200 h 4939200"/>
              <a:gd name="connsiteX11" fmla="*/ 0 w 9144000"/>
              <a:gd name="connsiteY11" fmla="*/ 4939200 h 49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4939200">
                <a:moveTo>
                  <a:pt x="6160176" y="180656"/>
                </a:moveTo>
                <a:cubicBezTo>
                  <a:pt x="5963484" y="180656"/>
                  <a:pt x="5804034" y="340106"/>
                  <a:pt x="5804034" y="536798"/>
                </a:cubicBezTo>
                <a:lnTo>
                  <a:pt x="5804034" y="3977132"/>
                </a:lnTo>
                <a:cubicBezTo>
                  <a:pt x="5804034" y="4173824"/>
                  <a:pt x="5963484" y="4333274"/>
                  <a:pt x="6160176" y="4333274"/>
                </a:cubicBezTo>
                <a:lnTo>
                  <a:pt x="7584700" y="4333274"/>
                </a:lnTo>
                <a:cubicBezTo>
                  <a:pt x="7781392" y="4333274"/>
                  <a:pt x="7940842" y="4173824"/>
                  <a:pt x="7940842" y="3977132"/>
                </a:cubicBezTo>
                <a:lnTo>
                  <a:pt x="7940842" y="536798"/>
                </a:lnTo>
                <a:cubicBezTo>
                  <a:pt x="7940842" y="340106"/>
                  <a:pt x="7781392" y="180656"/>
                  <a:pt x="7584700" y="180656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39200"/>
                </a:lnTo>
                <a:lnTo>
                  <a:pt x="0" y="49392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84FB6-2D2C-474B-8A95-4FAE9EC60C4D}"/>
              </a:ext>
            </a:extLst>
          </p:cNvPr>
          <p:cNvSpPr txBox="1"/>
          <p:nvPr/>
        </p:nvSpPr>
        <p:spPr>
          <a:xfrm>
            <a:off x="2502705" y="3480434"/>
            <a:ext cx="4138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FFC000"/>
                </a:solidFill>
              </a:rPr>
              <a:t>⑤ UI </a:t>
            </a:r>
            <a:r>
              <a:rPr lang="ko-KR" altLang="en-US" sz="4800" b="1" dirty="0">
                <a:solidFill>
                  <a:srgbClr val="FFC000"/>
                </a:solidFill>
              </a:rPr>
              <a:t>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9ED97D-6549-4C26-A435-6EA5798102A6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255952" y="1290144"/>
            <a:ext cx="702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Database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9795D9-14CF-4299-9C8F-025E0317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4" y="3011407"/>
            <a:ext cx="1685925" cy="1971675"/>
          </a:xfrm>
          <a:prstGeom prst="rect">
            <a:avLst/>
          </a:prstGeom>
        </p:spPr>
      </p:pic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913A8010-A206-45AD-9D66-BB3E72B725BE}"/>
              </a:ext>
            </a:extLst>
          </p:cNvPr>
          <p:cNvCxnSpPr>
            <a:cxnSpLocks/>
          </p:cNvCxnSpPr>
          <p:nvPr/>
        </p:nvCxnSpPr>
        <p:spPr>
          <a:xfrm flipV="1">
            <a:off x="2223436" y="2512194"/>
            <a:ext cx="2492943" cy="1424539"/>
          </a:xfrm>
          <a:prstGeom prst="curvedConnector3">
            <a:avLst>
              <a:gd name="adj1" fmla="val 36487"/>
            </a:avLst>
          </a:prstGeom>
          <a:ln w="34925">
            <a:solidFill>
              <a:schemeClr val="accent1">
                <a:shade val="95000"/>
                <a:satMod val="105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FDC4691-8562-46E6-AF4E-8D5B2FC1335B}"/>
              </a:ext>
            </a:extLst>
          </p:cNvPr>
          <p:cNvCxnSpPr>
            <a:cxnSpLocks/>
          </p:cNvCxnSpPr>
          <p:nvPr/>
        </p:nvCxnSpPr>
        <p:spPr>
          <a:xfrm>
            <a:off x="2310064" y="3936734"/>
            <a:ext cx="2406315" cy="240630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shade val="95000"/>
                <a:satMod val="105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4FC8D4D5-188E-4CBB-B10C-5EB1E5195372}"/>
              </a:ext>
            </a:extLst>
          </p:cNvPr>
          <p:cNvCxnSpPr>
            <a:cxnSpLocks/>
          </p:cNvCxnSpPr>
          <p:nvPr/>
        </p:nvCxnSpPr>
        <p:spPr>
          <a:xfrm>
            <a:off x="2310064" y="3936734"/>
            <a:ext cx="2406315" cy="1982803"/>
          </a:xfrm>
          <a:prstGeom prst="curvedConnector3">
            <a:avLst/>
          </a:prstGeom>
          <a:ln w="34925">
            <a:solidFill>
              <a:schemeClr val="accent1">
                <a:shade val="95000"/>
                <a:satMod val="105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651944-D892-4251-A122-8EABE358F60F}"/>
              </a:ext>
            </a:extLst>
          </p:cNvPr>
          <p:cNvSpPr txBox="1">
            <a:spLocks/>
          </p:cNvSpPr>
          <p:nvPr/>
        </p:nvSpPr>
        <p:spPr>
          <a:xfrm>
            <a:off x="2147579" y="2829642"/>
            <a:ext cx="2731284" cy="2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 augmentation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Mirror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Clip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Noise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251193-8B32-427F-B7A5-5DF6DDA13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88"/>
          <a:stretch/>
        </p:blipFill>
        <p:spPr>
          <a:xfrm>
            <a:off x="5032868" y="1788293"/>
            <a:ext cx="3700690" cy="29102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274390-E954-4C0E-AACA-58E5DC358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01"/>
          <a:stretch/>
        </p:blipFill>
        <p:spPr>
          <a:xfrm>
            <a:off x="5032868" y="4664202"/>
            <a:ext cx="3700690" cy="1934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938D04-EC98-4CA7-B26F-87388F30A2E6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DFFDC2-C1A0-4810-BBBE-BD8D63F86E2B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Calm / Cry / Pain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1BFB83-4602-4A58-BEC1-51742CFE7B4A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255952" y="1290144"/>
            <a:ext cx="702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 Training option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651944-D892-4251-A122-8EABE358F60F}"/>
              </a:ext>
            </a:extLst>
          </p:cNvPr>
          <p:cNvSpPr txBox="1">
            <a:spLocks/>
          </p:cNvSpPr>
          <p:nvPr/>
        </p:nvSpPr>
        <p:spPr>
          <a:xfrm>
            <a:off x="1093729" y="2321908"/>
            <a:ext cx="6785878" cy="2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MiniBatchSize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MaxEpochs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InitialLearnRate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5, 12, 0.0004</a:t>
            </a:r>
          </a:p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…(10, 12, 0,0004), (5, 6, 0,0004), (5, 8, 0.0002)…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8CCB91-94E1-4BC0-B856-0A8759A573DA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255952" y="1290144"/>
            <a:ext cx="702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 Training option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651944-D892-4251-A122-8EABE358F60F}"/>
              </a:ext>
            </a:extLst>
          </p:cNvPr>
          <p:cNvSpPr txBox="1">
            <a:spLocks/>
          </p:cNvSpPr>
          <p:nvPr/>
        </p:nvSpPr>
        <p:spPr>
          <a:xfrm>
            <a:off x="1093729" y="2321908"/>
            <a:ext cx="6785878" cy="2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MiniBatchSize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MaxEpochs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InitialLearnRate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5, 12, 0.0004</a:t>
            </a:r>
          </a:p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…(10, 12, 0,0004), (5, 6, 0,0004), (5, 8, 0.0002)…</a:t>
            </a:r>
          </a:p>
        </p:txBody>
      </p:sp>
      <p:pic>
        <p:nvPicPr>
          <p:cNvPr id="6145" name="_x270801240" descr="EMB00003f409738">
            <a:extLst>
              <a:ext uri="{FF2B5EF4-FFF2-40B4-BE49-F238E27FC236}">
                <a16:creationId xmlns:a16="http://schemas.microsoft.com/office/drawing/2014/main" id="{A5689FD3-D092-4A57-BBE7-4A8C0ADA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3429" b="56"/>
          <a:stretch>
            <a:fillRect/>
          </a:stretch>
        </p:blipFill>
        <p:spPr bwMode="auto">
          <a:xfrm>
            <a:off x="446780" y="2174381"/>
            <a:ext cx="8079776" cy="436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C10E8-77BB-4A1A-B19A-83646DC154C6}"/>
              </a:ext>
            </a:extLst>
          </p:cNvPr>
          <p:cNvSpPr/>
          <p:nvPr/>
        </p:nvSpPr>
        <p:spPr>
          <a:xfrm>
            <a:off x="0" y="2593998"/>
            <a:ext cx="9144000" cy="35230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_x270800840" descr="EMB00003f40973b">
            <a:extLst>
              <a:ext uri="{FF2B5EF4-FFF2-40B4-BE49-F238E27FC236}">
                <a16:creationId xmlns:a16="http://schemas.microsoft.com/office/drawing/2014/main" id="{0EA2E262-D17C-4A64-94B2-7F42F271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6" b="1248"/>
          <a:stretch>
            <a:fillRect/>
          </a:stretch>
        </p:blipFill>
        <p:spPr bwMode="auto">
          <a:xfrm>
            <a:off x="1826189" y="3043568"/>
            <a:ext cx="4448997" cy="25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C19E0-FDD6-479B-8BFF-84EF4334F178}"/>
              </a:ext>
            </a:extLst>
          </p:cNvPr>
          <p:cNvSpPr txBox="1"/>
          <p:nvPr/>
        </p:nvSpPr>
        <p:spPr>
          <a:xfrm>
            <a:off x="4212469" y="4982801"/>
            <a:ext cx="344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2D11"/>
                </a:solidFill>
              </a:rPr>
              <a:t>99.35%</a:t>
            </a:r>
            <a:r>
              <a:rPr lang="ko-KR" altLang="en-US" sz="3200" b="1" dirty="0">
                <a:solidFill>
                  <a:srgbClr val="FF2D11"/>
                </a:solidFill>
              </a:rPr>
              <a:t>의 정확도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88A429-624F-4AA8-BF8E-823159827A4F}"/>
              </a:ext>
            </a:extLst>
          </p:cNvPr>
          <p:cNvSpPr/>
          <p:nvPr/>
        </p:nvSpPr>
        <p:spPr>
          <a:xfrm>
            <a:off x="2016164" y="4531369"/>
            <a:ext cx="2196305" cy="116100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5D1902-5F29-408E-A46E-C9E39D38091E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255952" y="1290144"/>
            <a:ext cx="7026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Network Training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651944-D892-4251-A122-8EABE358F60F}"/>
              </a:ext>
            </a:extLst>
          </p:cNvPr>
          <p:cNvSpPr txBox="1">
            <a:spLocks/>
          </p:cNvSpPr>
          <p:nvPr/>
        </p:nvSpPr>
        <p:spPr>
          <a:xfrm>
            <a:off x="1098331" y="1851056"/>
            <a:ext cx="6785878" cy="1354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MiniBatchSize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MaxEpochs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InitialLearnRate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5, 12, 0.0004</a:t>
            </a:r>
          </a:p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73D12A-1E65-4D21-A273-576A8C478AD8}"/>
              </a:ext>
            </a:extLst>
          </p:cNvPr>
          <p:cNvGrpSpPr/>
          <p:nvPr/>
        </p:nvGrpSpPr>
        <p:grpSpPr>
          <a:xfrm>
            <a:off x="980632" y="3344918"/>
            <a:ext cx="7021275" cy="2066925"/>
            <a:chOff x="535664" y="3313387"/>
            <a:chExt cx="7021275" cy="20669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C151F5C-96C0-4779-9742-0CF1205B1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288"/>
            <a:stretch/>
          </p:blipFill>
          <p:spPr>
            <a:xfrm>
              <a:off x="535664" y="3313387"/>
              <a:ext cx="2049881" cy="20669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1FE536-7621-4A33-BC7B-8D88F0B5A896}"/>
                </a:ext>
              </a:extLst>
            </p:cNvPr>
            <p:cNvSpPr txBox="1"/>
            <p:nvPr/>
          </p:nvSpPr>
          <p:spPr>
            <a:xfrm>
              <a:off x="2606567" y="3718769"/>
              <a:ext cx="49503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err="1"/>
                <a:t>GoogLeNet</a:t>
              </a:r>
              <a:endParaRPr lang="ko-KR" altLang="en-US" sz="6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6C2346-B3C0-4F2A-AE8D-264786DB0E55}"/>
              </a:ext>
            </a:extLst>
          </p:cNvPr>
          <p:cNvSpPr txBox="1"/>
          <p:nvPr/>
        </p:nvSpPr>
        <p:spPr>
          <a:xfrm>
            <a:off x="950326" y="5543014"/>
            <a:ext cx="7243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>
                    <a:lumMod val="65000"/>
                  </a:schemeClr>
                </a:solidFill>
              </a:rPr>
              <a:t>alexnet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4000" dirty="0" err="1">
                <a:solidFill>
                  <a:schemeClr val="bg1">
                    <a:lumMod val="65000"/>
                  </a:schemeClr>
                </a:solidFill>
              </a:rPr>
              <a:t>vgg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4000" dirty="0" err="1">
                <a:solidFill>
                  <a:schemeClr val="bg1">
                    <a:lumMod val="65000"/>
                  </a:schemeClr>
                </a:solidFill>
              </a:rPr>
              <a:t>squeezenet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DA668-0AA7-4C8D-B4AE-EE22C77C03E2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255952" y="1290144"/>
            <a:ext cx="7026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Network Training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651944-D892-4251-A122-8EABE358F60F}"/>
              </a:ext>
            </a:extLst>
          </p:cNvPr>
          <p:cNvSpPr txBox="1">
            <a:spLocks/>
          </p:cNvSpPr>
          <p:nvPr/>
        </p:nvSpPr>
        <p:spPr>
          <a:xfrm>
            <a:off x="1098331" y="1851056"/>
            <a:ext cx="6785878" cy="1354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MiniBatchSize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MaxEpochs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InitialLearnRate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>
              <a:buFont typeface="Arial" pitchFamily="34" charset="0"/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5, 12, 0.0004</a:t>
            </a:r>
          </a:p>
          <a:p>
            <a:pPr algn="ctr">
              <a:buFont typeface="Arial" pitchFamily="34" charset="0"/>
              <a:buNone/>
            </a:pPr>
            <a:endParaRPr lang="en-US" altLang="ko-KR" sz="20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6C2AD53-2DE5-4C24-BBA3-0EB602209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1588"/>
              </p:ext>
            </p:extLst>
          </p:nvPr>
        </p:nvGraphicFramePr>
        <p:xfrm>
          <a:off x="1557296" y="3555559"/>
          <a:ext cx="5724822" cy="19743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08274">
                  <a:extLst>
                    <a:ext uri="{9D8B030D-6E8A-4147-A177-3AD203B41FA5}">
                      <a16:colId xmlns:a16="http://schemas.microsoft.com/office/drawing/2014/main" val="3641399776"/>
                    </a:ext>
                  </a:extLst>
                </a:gridCol>
                <a:gridCol w="1908274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1908274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4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Pre-trained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훈련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AlexNet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90.85 %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VGG19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96.48 %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33128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GoogLeNet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99.35 %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6226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D29833-C914-4EF5-B83B-DB287B63AC14}"/>
              </a:ext>
            </a:extLst>
          </p:cNvPr>
          <p:cNvSpPr/>
          <p:nvPr/>
        </p:nvSpPr>
        <p:spPr>
          <a:xfrm>
            <a:off x="1397875" y="4960884"/>
            <a:ext cx="6011917" cy="6069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E4BA6-4E70-40D3-B398-30C30E124E88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E6141A-C8F3-45E9-81FA-4147CB98E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26"/>
          <a:stretch/>
        </p:blipFill>
        <p:spPr>
          <a:xfrm>
            <a:off x="1966959" y="2040441"/>
            <a:ext cx="4965057" cy="438351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AAB0F7-95A3-4E3B-AD40-BB04B854BEA4}"/>
              </a:ext>
            </a:extLst>
          </p:cNvPr>
          <p:cNvGrpSpPr/>
          <p:nvPr/>
        </p:nvGrpSpPr>
        <p:grpSpPr>
          <a:xfrm>
            <a:off x="2830453" y="3024399"/>
            <a:ext cx="2491046" cy="2415595"/>
            <a:chOff x="2753631" y="2616383"/>
            <a:chExt cx="2830626" cy="274489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A35C0D0-73CF-483E-9AB4-B5DDFEAF5799}"/>
                </a:ext>
              </a:extLst>
            </p:cNvPr>
            <p:cNvSpPr/>
            <p:nvPr/>
          </p:nvSpPr>
          <p:spPr>
            <a:xfrm>
              <a:off x="4831881" y="2672614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225DAB0-F859-4AF0-951D-820EB61DFBAF}"/>
                </a:ext>
              </a:extLst>
            </p:cNvPr>
            <p:cNvSpPr/>
            <p:nvPr/>
          </p:nvSpPr>
          <p:spPr>
            <a:xfrm>
              <a:off x="4075439" y="2632508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17560C9-BB36-4C8D-9C7B-BDCFF1962368}"/>
                </a:ext>
              </a:extLst>
            </p:cNvPr>
            <p:cNvSpPr/>
            <p:nvPr/>
          </p:nvSpPr>
          <p:spPr>
            <a:xfrm>
              <a:off x="3413760" y="3298256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D0F4A66-D360-4B1B-A01B-3B738FCD63C3}"/>
                </a:ext>
              </a:extLst>
            </p:cNvPr>
            <p:cNvSpPr/>
            <p:nvPr/>
          </p:nvSpPr>
          <p:spPr>
            <a:xfrm>
              <a:off x="4425624" y="31875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A69B9A-C14D-4D68-BDA9-6DB6375BB55A}"/>
                </a:ext>
              </a:extLst>
            </p:cNvPr>
            <p:cNvSpPr/>
            <p:nvPr/>
          </p:nvSpPr>
          <p:spPr>
            <a:xfrm>
              <a:off x="3413760" y="4671461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3BC504-88E4-4EBA-9B03-5C206AEFDCD0}"/>
                </a:ext>
              </a:extLst>
            </p:cNvPr>
            <p:cNvSpPr/>
            <p:nvPr/>
          </p:nvSpPr>
          <p:spPr>
            <a:xfrm>
              <a:off x="5172720" y="334638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3E74D95-FBD0-4E79-9B4B-F6FB17400B52}"/>
                </a:ext>
              </a:extLst>
            </p:cNvPr>
            <p:cNvSpPr/>
            <p:nvPr/>
          </p:nvSpPr>
          <p:spPr>
            <a:xfrm>
              <a:off x="4754816" y="360920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ED6C514-8D34-41B6-8528-727C23FF546A}"/>
                </a:ext>
              </a:extLst>
            </p:cNvPr>
            <p:cNvSpPr/>
            <p:nvPr/>
          </p:nvSpPr>
          <p:spPr>
            <a:xfrm>
              <a:off x="4670164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7DB6B1B-9F39-4CD2-96A2-F65BBC5796AA}"/>
                </a:ext>
              </a:extLst>
            </p:cNvPr>
            <p:cNvSpPr/>
            <p:nvPr/>
          </p:nvSpPr>
          <p:spPr>
            <a:xfrm>
              <a:off x="3287580" y="4188593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AF2E97-862E-4E5E-8BA0-1F0CADFA2636}"/>
                </a:ext>
              </a:extLst>
            </p:cNvPr>
            <p:cNvSpPr/>
            <p:nvPr/>
          </p:nvSpPr>
          <p:spPr>
            <a:xfrm>
              <a:off x="2801757" y="442441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EF0D904-88D8-4FC6-AA29-391DF891021E}"/>
                </a:ext>
              </a:extLst>
            </p:cNvPr>
            <p:cNvSpPr/>
            <p:nvPr/>
          </p:nvSpPr>
          <p:spPr>
            <a:xfrm>
              <a:off x="2753631" y="3740747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75168A-C259-4473-9D31-7C948E6B06C9}"/>
                </a:ext>
              </a:extLst>
            </p:cNvPr>
            <p:cNvSpPr/>
            <p:nvPr/>
          </p:nvSpPr>
          <p:spPr>
            <a:xfrm>
              <a:off x="3706097" y="370545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988DA2B-086E-41D8-9AA3-6702CF7B2538}"/>
                </a:ext>
              </a:extLst>
            </p:cNvPr>
            <p:cNvSpPr/>
            <p:nvPr/>
          </p:nvSpPr>
          <p:spPr>
            <a:xfrm>
              <a:off x="3053928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A6D8FF-3A36-4615-ABCA-AC44B64A29D8}"/>
                </a:ext>
              </a:extLst>
            </p:cNvPr>
            <p:cNvSpPr/>
            <p:nvPr/>
          </p:nvSpPr>
          <p:spPr>
            <a:xfrm>
              <a:off x="3609844" y="526502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B2C850D-AB4D-40AC-8ED4-E44D67A560DE}"/>
                </a:ext>
              </a:extLst>
            </p:cNvPr>
            <p:cNvSpPr/>
            <p:nvPr/>
          </p:nvSpPr>
          <p:spPr>
            <a:xfrm>
              <a:off x="5488004" y="409234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3CE5A97-2C11-4E49-8C39-F9B1E2A53EB2}"/>
                </a:ext>
              </a:extLst>
            </p:cNvPr>
            <p:cNvSpPr/>
            <p:nvPr/>
          </p:nvSpPr>
          <p:spPr>
            <a:xfrm>
              <a:off x="4367809" y="45206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4A65BA9-B274-461E-8EA1-DC3C52CAD0AD}"/>
                </a:ext>
              </a:extLst>
            </p:cNvPr>
            <p:cNvCxnSpPr>
              <a:stCxn id="16" idx="0"/>
              <a:endCxn id="17" idx="2"/>
            </p:cNvCxnSpPr>
            <p:nvPr/>
          </p:nvCxnSpPr>
          <p:spPr>
            <a:xfrm flipH="1">
              <a:off x="3413760" y="2632508"/>
              <a:ext cx="709806" cy="71387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85835E5-A107-49E9-A634-0ADA014BA7F9}"/>
                </a:ext>
              </a:extLst>
            </p:cNvPr>
            <p:cNvCxnSpPr>
              <a:stCxn id="16" idx="0"/>
              <a:endCxn id="15" idx="6"/>
            </p:cNvCxnSpPr>
            <p:nvPr/>
          </p:nvCxnSpPr>
          <p:spPr>
            <a:xfrm>
              <a:off x="4123566" y="2632508"/>
              <a:ext cx="804568" cy="8823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BC6D82-61CD-4F07-BCD1-93B08E37CDBB}"/>
                </a:ext>
              </a:extLst>
            </p:cNvPr>
            <p:cNvCxnSpPr>
              <a:cxnSpLocks/>
              <a:endCxn id="18" idx="6"/>
            </p:cNvCxnSpPr>
            <p:nvPr/>
          </p:nvCxnSpPr>
          <p:spPr>
            <a:xfrm>
              <a:off x="4123565" y="2616383"/>
              <a:ext cx="398312" cy="61930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2E37D54-0030-4E7E-B609-3DDA1F76F59F}"/>
                </a:ext>
              </a:extLst>
            </p:cNvPr>
            <p:cNvCxnSpPr>
              <a:stCxn id="26" idx="2"/>
              <a:endCxn id="17" idx="3"/>
            </p:cNvCxnSpPr>
            <p:nvPr/>
          </p:nvCxnSpPr>
          <p:spPr>
            <a:xfrm flipV="1">
              <a:off x="2753631" y="3380413"/>
              <a:ext cx="674225" cy="4084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11F4A1C-4CD2-4A07-96D7-EDA2788CB01B}"/>
                </a:ext>
              </a:extLst>
            </p:cNvPr>
            <p:cNvCxnSpPr>
              <a:stCxn id="26" idx="2"/>
              <a:endCxn id="25" idx="1"/>
            </p:cNvCxnSpPr>
            <p:nvPr/>
          </p:nvCxnSpPr>
          <p:spPr>
            <a:xfrm>
              <a:off x="2753631" y="3788874"/>
              <a:ext cx="62222" cy="649634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3CC0C84-470D-4661-B90C-B2F70BF402A2}"/>
                </a:ext>
              </a:extLst>
            </p:cNvPr>
            <p:cNvCxnSpPr>
              <a:stCxn id="26" idx="1"/>
              <a:endCxn id="24" idx="5"/>
            </p:cNvCxnSpPr>
            <p:nvPr/>
          </p:nvCxnSpPr>
          <p:spPr>
            <a:xfrm>
              <a:off x="2767727" y="3754843"/>
              <a:ext cx="602010" cy="51590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B97B70A-ED55-4956-A855-DD27BED90CE0}"/>
                </a:ext>
              </a:extLst>
            </p:cNvPr>
            <p:cNvCxnSpPr>
              <a:stCxn id="17" idx="2"/>
              <a:endCxn id="27" idx="7"/>
            </p:cNvCxnSpPr>
            <p:nvPr/>
          </p:nvCxnSpPr>
          <p:spPr>
            <a:xfrm>
              <a:off x="3413760" y="3346383"/>
              <a:ext cx="374494" cy="37316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0E9048B-A4CD-4D9D-93D6-67F1FACA4053}"/>
                </a:ext>
              </a:extLst>
            </p:cNvPr>
            <p:cNvCxnSpPr>
              <a:endCxn id="24" idx="4"/>
            </p:cNvCxnSpPr>
            <p:nvPr/>
          </p:nvCxnSpPr>
          <p:spPr>
            <a:xfrm flipH="1">
              <a:off x="3335707" y="3356981"/>
              <a:ext cx="68332" cy="92786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633152B-44BF-49DF-A932-7345AC9ECFC3}"/>
                </a:ext>
              </a:extLst>
            </p:cNvPr>
            <p:cNvCxnSpPr>
              <a:stCxn id="25" idx="6"/>
              <a:endCxn id="24" idx="4"/>
            </p:cNvCxnSpPr>
            <p:nvPr/>
          </p:nvCxnSpPr>
          <p:spPr>
            <a:xfrm flipV="1">
              <a:off x="2898010" y="4284846"/>
              <a:ext cx="437697" cy="18769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D26478-A98D-4C91-A1BA-5733334B2823}"/>
                </a:ext>
              </a:extLst>
            </p:cNvPr>
            <p:cNvCxnSpPr>
              <a:stCxn id="17" idx="2"/>
              <a:endCxn id="18" idx="5"/>
            </p:cNvCxnSpPr>
            <p:nvPr/>
          </p:nvCxnSpPr>
          <p:spPr>
            <a:xfrm flipV="1">
              <a:off x="3413760" y="3269722"/>
              <a:ext cx="1094021" cy="766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62AEA38-A1FD-425A-BD95-EE7DE94BED56}"/>
                </a:ext>
              </a:extLst>
            </p:cNvPr>
            <p:cNvCxnSpPr>
              <a:stCxn id="18" idx="4"/>
              <a:endCxn id="15" idx="3"/>
            </p:cNvCxnSpPr>
            <p:nvPr/>
          </p:nvCxnSpPr>
          <p:spPr>
            <a:xfrm flipV="1">
              <a:off x="4473751" y="2754771"/>
              <a:ext cx="372226" cy="52904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CF5AE8A-FD96-49A2-83E6-89026E0D019D}"/>
                </a:ext>
              </a:extLst>
            </p:cNvPr>
            <p:cNvCxnSpPr>
              <a:stCxn id="15" idx="4"/>
              <a:endCxn id="20" idx="7"/>
            </p:cNvCxnSpPr>
            <p:nvPr/>
          </p:nvCxnSpPr>
          <p:spPr>
            <a:xfrm>
              <a:off x="4880008" y="2768867"/>
              <a:ext cx="374869" cy="59161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6C7049C-35DD-45C9-A44F-932E6FE5D3E5}"/>
                </a:ext>
              </a:extLst>
            </p:cNvPr>
            <p:cNvCxnSpPr>
              <a:stCxn id="20" idx="0"/>
              <a:endCxn id="30" idx="5"/>
            </p:cNvCxnSpPr>
            <p:nvPr/>
          </p:nvCxnSpPr>
          <p:spPr>
            <a:xfrm>
              <a:off x="5220847" y="3346382"/>
              <a:ext cx="349314" cy="8281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932718D-AA04-49B6-AA51-F476AE512382}"/>
                </a:ext>
              </a:extLst>
            </p:cNvPr>
            <p:cNvCxnSpPr>
              <a:stCxn id="30" idx="6"/>
              <a:endCxn id="22" idx="4"/>
            </p:cNvCxnSpPr>
            <p:nvPr/>
          </p:nvCxnSpPr>
          <p:spPr>
            <a:xfrm flipH="1">
              <a:off x="4718291" y="4140467"/>
              <a:ext cx="865966" cy="88699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6AB9A39-3488-46B8-84BC-062AE71F3FCA}"/>
                </a:ext>
              </a:extLst>
            </p:cNvPr>
            <p:cNvCxnSpPr>
              <a:endCxn id="29" idx="6"/>
            </p:cNvCxnSpPr>
            <p:nvPr/>
          </p:nvCxnSpPr>
          <p:spPr>
            <a:xfrm flipH="1">
              <a:off x="3706097" y="5027458"/>
              <a:ext cx="1012193" cy="285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12469-1C5A-4F40-8FD4-A8CD15DABB49}"/>
                </a:ext>
              </a:extLst>
            </p:cNvPr>
            <p:cNvCxnSpPr>
              <a:stCxn id="29" idx="2"/>
              <a:endCxn id="19" idx="0"/>
            </p:cNvCxnSpPr>
            <p:nvPr/>
          </p:nvCxnSpPr>
          <p:spPr>
            <a:xfrm flipH="1" flipV="1">
              <a:off x="3461887" y="4671461"/>
              <a:ext cx="147957" cy="641686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B9E4EA6-1B66-4B44-961E-E369E2CF233B}"/>
                </a:ext>
              </a:extLst>
            </p:cNvPr>
            <p:cNvCxnSpPr>
              <a:stCxn id="25" idx="4"/>
              <a:endCxn id="28" idx="2"/>
            </p:cNvCxnSpPr>
            <p:nvPr/>
          </p:nvCxnSpPr>
          <p:spPr>
            <a:xfrm>
              <a:off x="2849884" y="4520665"/>
              <a:ext cx="204044" cy="45866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87494E7-6F96-4727-8F44-F52B9D47D2DD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326148" y="4292868"/>
              <a:ext cx="101708" cy="392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34F82E9-0EE3-4E7E-BB83-6DC958E26FE4}"/>
                </a:ext>
              </a:extLst>
            </p:cNvPr>
            <p:cNvCxnSpPr>
              <a:stCxn id="28" idx="1"/>
              <a:endCxn id="29" idx="7"/>
            </p:cNvCxnSpPr>
            <p:nvPr/>
          </p:nvCxnSpPr>
          <p:spPr>
            <a:xfrm>
              <a:off x="3068024" y="4945301"/>
              <a:ext cx="623977" cy="3338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FFEB608-92CB-4522-BD30-437735039A35}"/>
                </a:ext>
              </a:extLst>
            </p:cNvPr>
            <p:cNvCxnSpPr>
              <a:stCxn id="28" idx="0"/>
              <a:endCxn id="19" idx="6"/>
            </p:cNvCxnSpPr>
            <p:nvPr/>
          </p:nvCxnSpPr>
          <p:spPr>
            <a:xfrm flipV="1">
              <a:off x="3102055" y="4719588"/>
              <a:ext cx="407958" cy="21161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43B888-700D-4E0E-B04F-DEB11293D8BD}"/>
                </a:ext>
              </a:extLst>
            </p:cNvPr>
            <p:cNvCxnSpPr>
              <a:stCxn id="19" idx="2"/>
              <a:endCxn id="31" idx="7"/>
            </p:cNvCxnSpPr>
            <p:nvPr/>
          </p:nvCxnSpPr>
          <p:spPr>
            <a:xfrm flipV="1">
              <a:off x="3413760" y="4534761"/>
              <a:ext cx="1036206" cy="18482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D94630C-AFE3-4EF6-8D68-4F8A5D2B7353}"/>
                </a:ext>
              </a:extLst>
            </p:cNvPr>
            <p:cNvCxnSpPr>
              <a:endCxn id="22" idx="3"/>
            </p:cNvCxnSpPr>
            <p:nvPr/>
          </p:nvCxnSpPr>
          <p:spPr>
            <a:xfrm>
              <a:off x="4473750" y="4541520"/>
              <a:ext cx="210510" cy="47184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8C1909C-A87D-4652-88D9-498AA12D9CA1}"/>
                </a:ext>
              </a:extLst>
            </p:cNvPr>
            <p:cNvCxnSpPr>
              <a:endCxn id="21" idx="3"/>
            </p:cNvCxnSpPr>
            <p:nvPr/>
          </p:nvCxnSpPr>
          <p:spPr>
            <a:xfrm flipV="1">
              <a:off x="4478873" y="3691359"/>
              <a:ext cx="290039" cy="84340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423F1A0-502E-4A12-B2DD-18FB467AA913}"/>
                </a:ext>
              </a:extLst>
            </p:cNvPr>
            <p:cNvCxnSpPr>
              <a:cxnSpLocks/>
              <a:stCxn id="24" idx="6"/>
              <a:endCxn id="27" idx="7"/>
            </p:cNvCxnSpPr>
            <p:nvPr/>
          </p:nvCxnSpPr>
          <p:spPr>
            <a:xfrm flipV="1">
              <a:off x="3383833" y="3719551"/>
              <a:ext cx="404421" cy="51716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56F599A-09DD-40FD-B7C1-F6CC07839956}"/>
                </a:ext>
              </a:extLst>
            </p:cNvPr>
            <p:cNvCxnSpPr>
              <a:cxnSpLocks/>
              <a:stCxn id="27" idx="0"/>
              <a:endCxn id="18" idx="5"/>
            </p:cNvCxnSpPr>
            <p:nvPr/>
          </p:nvCxnSpPr>
          <p:spPr>
            <a:xfrm flipV="1">
              <a:off x="3754224" y="3269722"/>
              <a:ext cx="753557" cy="43573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8962B96-9DD5-4C47-BCD6-270BAE773670}"/>
                </a:ext>
              </a:extLst>
            </p:cNvPr>
            <p:cNvCxnSpPr>
              <a:stCxn id="27" idx="7"/>
              <a:endCxn id="21" idx="2"/>
            </p:cNvCxnSpPr>
            <p:nvPr/>
          </p:nvCxnSpPr>
          <p:spPr>
            <a:xfrm flipV="1">
              <a:off x="3788254" y="3657329"/>
              <a:ext cx="966562" cy="6222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B3440D2-5D5F-4330-A25E-4102A72FA597}"/>
                </a:ext>
              </a:extLst>
            </p:cNvPr>
            <p:cNvCxnSpPr>
              <a:stCxn id="18" idx="5"/>
              <a:endCxn id="21" idx="5"/>
            </p:cNvCxnSpPr>
            <p:nvPr/>
          </p:nvCxnSpPr>
          <p:spPr>
            <a:xfrm>
              <a:off x="4507781" y="3269722"/>
              <a:ext cx="329192" cy="42163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EA55C2A-45DC-49D2-9E25-826EBA58AFA8}"/>
                </a:ext>
              </a:extLst>
            </p:cNvPr>
            <p:cNvCxnSpPr>
              <a:cxnSpLocks/>
              <a:stCxn id="21" idx="1"/>
              <a:endCxn id="20" idx="1"/>
            </p:cNvCxnSpPr>
            <p:nvPr/>
          </p:nvCxnSpPr>
          <p:spPr>
            <a:xfrm flipV="1">
              <a:off x="4768912" y="3360478"/>
              <a:ext cx="417904" cy="262820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A9BF7FA-2237-4966-9910-CE4CAA2948FF}"/>
                </a:ext>
              </a:extLst>
            </p:cNvPr>
            <p:cNvCxnSpPr>
              <a:stCxn id="21" idx="3"/>
              <a:endCxn id="30" idx="5"/>
            </p:cNvCxnSpPr>
            <p:nvPr/>
          </p:nvCxnSpPr>
          <p:spPr>
            <a:xfrm>
              <a:off x="4768912" y="3691359"/>
              <a:ext cx="801249" cy="48313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33C6BA-773F-4C7F-A446-C63535BD360A}"/>
              </a:ext>
            </a:extLst>
          </p:cNvPr>
          <p:cNvSpPr/>
          <p:nvPr/>
        </p:nvSpPr>
        <p:spPr>
          <a:xfrm>
            <a:off x="0" y="2151918"/>
            <a:ext cx="9144000" cy="415428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396557" y="3048788"/>
            <a:ext cx="8105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⑴ Computer Vision </a:t>
            </a:r>
            <a:r>
              <a:rPr lang="ko-KR" altLang="en-US" sz="4000" b="1" dirty="0">
                <a:solidFill>
                  <a:srgbClr val="FFFF00"/>
                </a:solidFill>
              </a:rPr>
              <a:t>함수 사용</a:t>
            </a:r>
            <a:endParaRPr lang="en-US" altLang="ko-KR" sz="4000" b="1" dirty="0">
              <a:solidFill>
                <a:srgbClr val="FFFF00"/>
              </a:solidFill>
            </a:endParaRPr>
          </a:p>
          <a:p>
            <a:pPr algn="ctr"/>
            <a:endParaRPr lang="en-US" altLang="ko-KR" sz="4000" b="1" dirty="0">
              <a:solidFill>
                <a:srgbClr val="FFFF00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⑵ Training</a:t>
            </a:r>
            <a:r>
              <a:rPr lang="ko-KR" altLang="en-US" sz="4000" b="1" dirty="0">
                <a:solidFill>
                  <a:srgbClr val="FFFF00"/>
                </a:solidFill>
              </a:rPr>
              <a:t>시켜 </a:t>
            </a:r>
            <a:r>
              <a:rPr lang="en-US" altLang="ko-KR" sz="4000" b="1" dirty="0">
                <a:solidFill>
                  <a:srgbClr val="FFFF00"/>
                </a:solidFill>
              </a:rPr>
              <a:t>Detector </a:t>
            </a:r>
            <a:r>
              <a:rPr lang="ko-KR" altLang="en-US" sz="4000" b="1" dirty="0">
                <a:solidFill>
                  <a:srgbClr val="FFFF00"/>
                </a:solidFill>
              </a:rPr>
              <a:t>만들기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9F15ED-BFFF-4DC8-B1EB-2FDF94FF0CAB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AADF4F-5E44-4311-A5FA-8DDE84A059B1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신생아 고통 판별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baby에 대한 이미지 검색결과">
            <a:extLst>
              <a:ext uri="{FF2B5EF4-FFF2-40B4-BE49-F238E27FC236}">
                <a16:creationId xmlns:a16="http://schemas.microsoft.com/office/drawing/2014/main" id="{B3E34993-2C66-479C-93FD-4399560BC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0"/>
          <a:stretch/>
        </p:blipFill>
        <p:spPr bwMode="auto">
          <a:xfrm>
            <a:off x="2043419" y="1727738"/>
            <a:ext cx="5057162" cy="442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81135" y="1994373"/>
            <a:ext cx="6776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⑴ Computer Vision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 사용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6F3B3-9620-4220-A156-995797558E78}"/>
              </a:ext>
            </a:extLst>
          </p:cNvPr>
          <p:cNvSpPr txBox="1"/>
          <p:nvPr/>
        </p:nvSpPr>
        <p:spPr>
          <a:xfrm>
            <a:off x="767685" y="3016469"/>
            <a:ext cx="7199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CascadeObjectDetector</a:t>
            </a:r>
            <a:r>
              <a:rPr lang="en-US" altLang="ko-KR" sz="2400" dirty="0"/>
              <a:t>()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r>
              <a:rPr lang="ko-KR" altLang="en-US" sz="2400" dirty="0"/>
              <a:t>성인 얼굴에 비해 </a:t>
            </a:r>
            <a:r>
              <a:rPr lang="ko-KR" altLang="en-US" sz="2400" b="1" dirty="0"/>
              <a:t>아기 얼굴은 잘 인식하지 못함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en-US" altLang="ko-KR" sz="2400" dirty="0"/>
              <a:t>“Face”, “Eye”, “Nose”, “Mouth” </a:t>
            </a:r>
            <a:r>
              <a:rPr lang="ko-KR" altLang="en-US" sz="2400" dirty="0"/>
              <a:t>中 가장 잘 인식하는 부분 탐색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D23268-4A14-4F5C-927B-2CF286CA4F98}"/>
              </a:ext>
            </a:extLst>
          </p:cNvPr>
          <p:cNvSpPr txBox="1"/>
          <p:nvPr/>
        </p:nvSpPr>
        <p:spPr>
          <a:xfrm>
            <a:off x="781135" y="5504068"/>
            <a:ext cx="28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“Nose” </a:t>
            </a:r>
            <a:r>
              <a:rPr lang="ko-KR" altLang="en-US" sz="3200" b="1" dirty="0">
                <a:solidFill>
                  <a:srgbClr val="C00000"/>
                </a:solidFill>
              </a:rPr>
              <a:t>인식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15C5A0-2888-45AC-BF93-B515F4E2C2F7}"/>
              </a:ext>
            </a:extLst>
          </p:cNvPr>
          <p:cNvSpPr txBox="1"/>
          <p:nvPr/>
        </p:nvSpPr>
        <p:spPr>
          <a:xfrm>
            <a:off x="5479346" y="5504068"/>
            <a:ext cx="322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C00000"/>
                </a:solidFill>
              </a:rPr>
              <a:t>아기 얼굴 인식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965EA5-045F-4718-BC72-A2D967418155}"/>
              </a:ext>
            </a:extLst>
          </p:cNvPr>
          <p:cNvCxnSpPr>
            <a:cxnSpLocks/>
          </p:cNvCxnSpPr>
          <p:nvPr/>
        </p:nvCxnSpPr>
        <p:spPr>
          <a:xfrm>
            <a:off x="3394841" y="5842825"/>
            <a:ext cx="190480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825F982-537F-464D-8B84-5552F41C5317}"/>
              </a:ext>
            </a:extLst>
          </p:cNvPr>
          <p:cNvSpPr txBox="1"/>
          <p:nvPr/>
        </p:nvSpPr>
        <p:spPr>
          <a:xfrm>
            <a:off x="3640809" y="5273235"/>
            <a:ext cx="288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범위 확장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3D9743C-CF08-4249-ABA1-B8DD2008B052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⑵ Training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시켜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만들기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6F3B3-9620-4220-A156-995797558E78}"/>
              </a:ext>
            </a:extLst>
          </p:cNvPr>
          <p:cNvSpPr txBox="1"/>
          <p:nvPr/>
        </p:nvSpPr>
        <p:spPr>
          <a:xfrm>
            <a:off x="772725" y="2833649"/>
            <a:ext cx="7598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한번 더 </a:t>
            </a:r>
            <a:r>
              <a:rPr lang="en-US" altLang="ko-KR" sz="2400" b="1" dirty="0"/>
              <a:t>Deep Learning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r>
              <a:rPr lang="ko-KR" altLang="en-US" sz="2400" dirty="0"/>
              <a:t>기존 아기 얼굴 </a:t>
            </a:r>
            <a:r>
              <a:rPr lang="en-US" altLang="ko-KR" sz="2400" dirty="0"/>
              <a:t>Dataset</a:t>
            </a:r>
            <a:r>
              <a:rPr lang="ko-KR" altLang="en-US" sz="2400" dirty="0"/>
              <a:t>을 반복적으로 학습시켜 아기 얼굴을 알아보는 네트워크를 만든다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RCNN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training</a:t>
            </a:r>
            <a:r>
              <a:rPr lang="ko-KR" altLang="en-US" sz="2400" b="1" dirty="0"/>
              <a:t> </a:t>
            </a:r>
            <a:r>
              <a:rPr lang="ko-KR" altLang="en-US" sz="2400" dirty="0"/>
              <a:t>사용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D23268-4A14-4F5C-927B-2CF286CA4F98}"/>
              </a:ext>
            </a:extLst>
          </p:cNvPr>
          <p:cNvSpPr txBox="1"/>
          <p:nvPr/>
        </p:nvSpPr>
        <p:spPr>
          <a:xfrm>
            <a:off x="472967" y="5504068"/>
            <a:ext cx="3307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RCNN training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15C5A0-2888-45AC-BF93-B515F4E2C2F7}"/>
              </a:ext>
            </a:extLst>
          </p:cNvPr>
          <p:cNvSpPr txBox="1"/>
          <p:nvPr/>
        </p:nvSpPr>
        <p:spPr>
          <a:xfrm>
            <a:off x="5594961" y="5504068"/>
            <a:ext cx="322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C00000"/>
                </a:solidFill>
              </a:rPr>
              <a:t>아기 얼굴 인식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965EA5-045F-4718-BC72-A2D967418155}"/>
              </a:ext>
            </a:extLst>
          </p:cNvPr>
          <p:cNvCxnSpPr>
            <a:cxnSpLocks/>
          </p:cNvCxnSpPr>
          <p:nvPr/>
        </p:nvCxnSpPr>
        <p:spPr>
          <a:xfrm>
            <a:off x="3510456" y="5842825"/>
            <a:ext cx="190480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825F982-537F-464D-8B84-5552F41C5317}"/>
              </a:ext>
            </a:extLst>
          </p:cNvPr>
          <p:cNvSpPr txBox="1"/>
          <p:nvPr/>
        </p:nvSpPr>
        <p:spPr>
          <a:xfrm>
            <a:off x="3510456" y="4953790"/>
            <a:ext cx="288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</a:rPr>
              <a:t>MiniBatchSize</a:t>
            </a:r>
            <a:r>
              <a:rPr lang="en-US" altLang="ko-KR" sz="2000" b="1" dirty="0">
                <a:solidFill>
                  <a:srgbClr val="C00000"/>
                </a:solidFill>
              </a:rPr>
              <a:t> 1, </a:t>
            </a:r>
            <a:r>
              <a:rPr lang="en-US" altLang="ko-KR" sz="2000" b="1" dirty="0" err="1">
                <a:solidFill>
                  <a:srgbClr val="C00000"/>
                </a:solidFill>
              </a:rPr>
              <a:t>MaxEpochs</a:t>
            </a:r>
            <a:r>
              <a:rPr lang="en-US" altLang="ko-KR" sz="2000" b="1" dirty="0">
                <a:solidFill>
                  <a:srgbClr val="C00000"/>
                </a:solidFill>
              </a:rPr>
              <a:t> 12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6D8FD9-8F9A-4C40-9362-3F182E35A530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8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⑶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806570D2-2F04-4E0A-B7D7-DF258CBE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78194"/>
              </p:ext>
            </p:extLst>
          </p:nvPr>
        </p:nvGraphicFramePr>
        <p:xfrm>
          <a:off x="347271" y="2722179"/>
          <a:ext cx="8208150" cy="37942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36050">
                  <a:extLst>
                    <a:ext uri="{9D8B030D-6E8A-4147-A177-3AD203B41FA5}">
                      <a16:colId xmlns:a16="http://schemas.microsoft.com/office/drawing/2014/main" val="3641399776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CascadeObjectDetector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RCNN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31541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6AAAA8D-7F05-4922-8450-DF2BC9A2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3439509"/>
            <a:ext cx="2582457" cy="30138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D4035-C1DF-4680-B133-457CF0DA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87" y="3439509"/>
            <a:ext cx="2582458" cy="3013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5EE442-59CD-449C-8883-FC33BBF4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270" y="3439509"/>
            <a:ext cx="2582457" cy="30138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E9E08F-53F0-49FB-92AD-A9DEA01DAD17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⑶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806570D2-2F04-4E0A-B7D7-DF258CBE14B5}"/>
              </a:ext>
            </a:extLst>
          </p:cNvPr>
          <p:cNvGraphicFramePr>
            <a:graphicFrameLocks noGrp="1"/>
          </p:cNvGraphicFramePr>
          <p:nvPr/>
        </p:nvGraphicFramePr>
        <p:xfrm>
          <a:off x="347271" y="2722179"/>
          <a:ext cx="8208150" cy="37942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36050">
                  <a:extLst>
                    <a:ext uri="{9D8B030D-6E8A-4147-A177-3AD203B41FA5}">
                      <a16:colId xmlns:a16="http://schemas.microsoft.com/office/drawing/2014/main" val="3641399776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CascadeObjectDetector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RCNN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31541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</a:tbl>
          </a:graphicData>
        </a:graphic>
      </p:graphicFrame>
      <p:pic>
        <p:nvPicPr>
          <p:cNvPr id="22529" name="_x253956760" descr="EMB00003f409763">
            <a:extLst>
              <a:ext uri="{FF2B5EF4-FFF2-40B4-BE49-F238E27FC236}">
                <a16:creationId xmlns:a16="http://schemas.microsoft.com/office/drawing/2014/main" id="{09CAF904-8E77-4962-A4D8-23919F81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11" y="3928396"/>
            <a:ext cx="2658670" cy="208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BF8645-680E-4387-AAC6-07B4D8FE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60" y="3928396"/>
            <a:ext cx="2667582" cy="20835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A2EFB0-5C19-4AF4-B3C6-F07A9C2A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51" y="3928396"/>
            <a:ext cx="2667582" cy="20835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535EBE-0E2A-49C2-A59A-EE81A03CF0FE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⑶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806570D2-2F04-4E0A-B7D7-DF258CBE14B5}"/>
              </a:ext>
            </a:extLst>
          </p:cNvPr>
          <p:cNvGraphicFramePr>
            <a:graphicFrameLocks noGrp="1"/>
          </p:cNvGraphicFramePr>
          <p:nvPr/>
        </p:nvGraphicFramePr>
        <p:xfrm>
          <a:off x="347271" y="2722179"/>
          <a:ext cx="8208150" cy="37942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36050">
                  <a:extLst>
                    <a:ext uri="{9D8B030D-6E8A-4147-A177-3AD203B41FA5}">
                      <a16:colId xmlns:a16="http://schemas.microsoft.com/office/drawing/2014/main" val="3641399776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CascadeObjectDetector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RCNN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31541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210025C-AAD1-464A-BAAB-2B3F3D57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52" y="3983420"/>
            <a:ext cx="2513090" cy="1813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C4173E-DA88-4EB2-93BA-EA1DFF99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01" y="3983420"/>
            <a:ext cx="2513090" cy="1813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6FAB6-B323-428E-8F5A-B224C8D5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50" y="3983420"/>
            <a:ext cx="2513090" cy="18130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7F8664-1C2E-4223-A9B1-D46376A6D8C7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⑶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806570D2-2F04-4E0A-B7D7-DF258CBE14B5}"/>
              </a:ext>
            </a:extLst>
          </p:cNvPr>
          <p:cNvGraphicFramePr>
            <a:graphicFrameLocks noGrp="1"/>
          </p:cNvGraphicFramePr>
          <p:nvPr/>
        </p:nvGraphicFramePr>
        <p:xfrm>
          <a:off x="347271" y="2722179"/>
          <a:ext cx="8208150" cy="37942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36050">
                  <a:extLst>
                    <a:ext uri="{9D8B030D-6E8A-4147-A177-3AD203B41FA5}">
                      <a16:colId xmlns:a16="http://schemas.microsoft.com/office/drawing/2014/main" val="3641399776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2736050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CascadeObjectDetector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RCNN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31541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44012BFB-509E-401E-9F31-2BA6908FF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71" y="3846593"/>
            <a:ext cx="9974944" cy="65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5601" name="_x270804040" descr="EMB00003f409775">
            <a:extLst>
              <a:ext uri="{FF2B5EF4-FFF2-40B4-BE49-F238E27FC236}">
                <a16:creationId xmlns:a16="http://schemas.microsoft.com/office/drawing/2014/main" id="{AE1B606E-15C6-4FCB-862B-73F80F7AB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9"/>
          <a:stretch/>
        </p:blipFill>
        <p:spPr bwMode="auto">
          <a:xfrm>
            <a:off x="353736" y="3989624"/>
            <a:ext cx="2683754" cy="165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70804040" descr="EMB00003f409775">
            <a:extLst>
              <a:ext uri="{FF2B5EF4-FFF2-40B4-BE49-F238E27FC236}">
                <a16:creationId xmlns:a16="http://schemas.microsoft.com/office/drawing/2014/main" id="{3A0B79CE-A73F-46A3-8142-5A2529330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9"/>
          <a:stretch/>
        </p:blipFill>
        <p:spPr bwMode="auto">
          <a:xfrm>
            <a:off x="3109469" y="4001632"/>
            <a:ext cx="2683754" cy="165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4D0DE0-88B8-404E-9460-29F7E12E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71" y="4024150"/>
            <a:ext cx="2696302" cy="16304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C945A3-5CD3-473B-9521-84871828115F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Face Detector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67685" y="1994373"/>
            <a:ext cx="678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⑶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4012BFB-509E-401E-9F31-2BA6908FF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3" y="3683483"/>
            <a:ext cx="9974944" cy="65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489C2D46-A5B2-49BB-B473-140A15C5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300953"/>
              </p:ext>
            </p:extLst>
          </p:nvPr>
        </p:nvGraphicFramePr>
        <p:xfrm>
          <a:off x="998085" y="2856148"/>
          <a:ext cx="7047584" cy="257800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792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3523792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</a:tblGrid>
              <a:tr h="483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CascadeObjectDetector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RCNN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209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Computer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Vision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함수인 만큼 한 번 인식했을 때 높은 정확도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그러나 오인식 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아예 얼굴 인식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인식 시 범위 오차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약간의 오차가 있어도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항상 얼굴 부분 인식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85ABB4-1D8B-4C75-B4EE-D593CA88E09B}"/>
              </a:ext>
            </a:extLst>
          </p:cNvPr>
          <p:cNvSpPr txBox="1"/>
          <p:nvPr/>
        </p:nvSpPr>
        <p:spPr>
          <a:xfrm>
            <a:off x="713007" y="5750747"/>
            <a:ext cx="7617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</a:rPr>
              <a:t>실시간 비전 정보를 분석하기 위해서는 오차가 있어도 얼굴을 항상 잡아내야 한다고 판단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A89D6-4721-4B87-B38B-AD2122C7DBDF}"/>
              </a:ext>
            </a:extLst>
          </p:cNvPr>
          <p:cNvSpPr/>
          <p:nvPr/>
        </p:nvSpPr>
        <p:spPr>
          <a:xfrm>
            <a:off x="1024211" y="2856147"/>
            <a:ext cx="3482475" cy="25780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E13962-C790-4243-BF95-4C7878C33299}"/>
              </a:ext>
            </a:extLst>
          </p:cNvPr>
          <p:cNvSpPr/>
          <p:nvPr/>
        </p:nvSpPr>
        <p:spPr>
          <a:xfrm>
            <a:off x="4637316" y="2727582"/>
            <a:ext cx="3287484" cy="280874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4D18E1-EF5D-461F-995E-427B62DC0C02}"/>
              </a:ext>
            </a:extLst>
          </p:cNvPr>
          <p:cNvSpPr txBox="1"/>
          <p:nvPr/>
        </p:nvSpPr>
        <p:spPr>
          <a:xfrm>
            <a:off x="3262718" y="4973332"/>
            <a:ext cx="6036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C000"/>
                </a:solidFill>
              </a:rPr>
              <a:t>내장함수에 못지않은 성능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94DF14-18ED-4537-B411-4A786BB01ED3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0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17852" y="177306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⑤ UI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81135" y="1994373"/>
            <a:ext cx="677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MATLAB App Designer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649" name="_x270804040" descr="EMB00003f409787">
            <a:extLst>
              <a:ext uri="{FF2B5EF4-FFF2-40B4-BE49-F238E27FC236}">
                <a16:creationId xmlns:a16="http://schemas.microsoft.com/office/drawing/2014/main" id="{8931A1C3-AA00-465B-A1C3-BB6BDF20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5033" r="2478" b="3879"/>
          <a:stretch>
            <a:fillRect/>
          </a:stretch>
        </p:blipFill>
        <p:spPr bwMode="auto">
          <a:xfrm>
            <a:off x="1736125" y="2609118"/>
            <a:ext cx="5830888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F240E4-4600-4BC6-838C-187A31669326}"/>
              </a:ext>
            </a:extLst>
          </p:cNvPr>
          <p:cNvSpPr txBox="1"/>
          <p:nvPr/>
        </p:nvSpPr>
        <p:spPr>
          <a:xfrm>
            <a:off x="5330532" y="2698602"/>
            <a:ext cx="1955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2D11"/>
                </a:solidFill>
              </a:rPr>
              <a:t>현재 상태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EBE5A-CF4B-4FD9-A78F-F918C382BE65}"/>
              </a:ext>
            </a:extLst>
          </p:cNvPr>
          <p:cNvSpPr txBox="1"/>
          <p:nvPr/>
        </p:nvSpPr>
        <p:spPr>
          <a:xfrm>
            <a:off x="3673976" y="4330052"/>
            <a:ext cx="195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2D11"/>
                </a:solidFill>
              </a:rPr>
              <a:t>실시간 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B2E2A-52C6-4163-8EFC-40D547934219}"/>
              </a:ext>
            </a:extLst>
          </p:cNvPr>
          <p:cNvSpPr txBox="1"/>
          <p:nvPr/>
        </p:nvSpPr>
        <p:spPr>
          <a:xfrm>
            <a:off x="2214066" y="6050986"/>
            <a:ext cx="195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FF2D11"/>
                </a:solidFill>
              </a:rPr>
              <a:t>네트워크 다운</a:t>
            </a:r>
            <a:endParaRPr lang="ko-KR" altLang="en-US" sz="2000" b="1" dirty="0">
              <a:solidFill>
                <a:srgbClr val="FF2D1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91CEF-B6B8-4A74-93A6-19B58B62F81B}"/>
              </a:ext>
            </a:extLst>
          </p:cNvPr>
          <p:cNvSpPr txBox="1"/>
          <p:nvPr/>
        </p:nvSpPr>
        <p:spPr>
          <a:xfrm>
            <a:off x="3912946" y="6050986"/>
            <a:ext cx="195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2D11"/>
                </a:solidFill>
              </a:rPr>
              <a:t>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E0E6A-3F87-4907-956B-FD13DD5D6C0E}"/>
              </a:ext>
            </a:extLst>
          </p:cNvPr>
          <p:cNvSpPr txBox="1"/>
          <p:nvPr/>
        </p:nvSpPr>
        <p:spPr>
          <a:xfrm>
            <a:off x="5314364" y="6050986"/>
            <a:ext cx="195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FF2D11"/>
                </a:solidFill>
              </a:rPr>
              <a:t>중지</a:t>
            </a:r>
            <a:endParaRPr lang="ko-KR" altLang="en-US" sz="2000" b="1" dirty="0">
              <a:solidFill>
                <a:srgbClr val="FF2D1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3830D-8823-4117-9B92-4094F7392327}"/>
              </a:ext>
            </a:extLst>
          </p:cNvPr>
          <p:cNvSpPr txBox="1"/>
          <p:nvPr/>
        </p:nvSpPr>
        <p:spPr>
          <a:xfrm>
            <a:off x="6652919" y="4273196"/>
            <a:ext cx="1955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2D11"/>
                </a:solidFill>
              </a:rPr>
              <a:t>위급 시</a:t>
            </a:r>
            <a:endParaRPr lang="en-US" altLang="ko-KR" sz="2000" b="1" dirty="0">
              <a:solidFill>
                <a:srgbClr val="FF2D11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FF2D11"/>
                </a:solidFill>
              </a:rPr>
              <a:t>ON</a:t>
            </a:r>
            <a:endParaRPr lang="ko-KR" altLang="en-US" sz="2000" b="1" dirty="0">
              <a:solidFill>
                <a:srgbClr val="FF2D1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1BE34-94CB-4710-A407-FD9339C00198}"/>
              </a:ext>
            </a:extLst>
          </p:cNvPr>
          <p:cNvSpPr txBox="1"/>
          <p:nvPr/>
        </p:nvSpPr>
        <p:spPr>
          <a:xfrm>
            <a:off x="6794518" y="5310038"/>
            <a:ext cx="195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FF2D11"/>
                </a:solidFill>
              </a:rPr>
              <a:t>신뢰도</a:t>
            </a:r>
            <a:endParaRPr lang="ko-KR" altLang="en-US" sz="2000" b="1" dirty="0">
              <a:solidFill>
                <a:srgbClr val="FF2D1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C1B20E-32AB-4594-927C-972CEFB64E3A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과정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(5)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⑤ UI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</a:p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05EB27-4E32-4AE4-BB13-221F35DF98E3}"/>
              </a:ext>
            </a:extLst>
          </p:cNvPr>
          <p:cNvSpPr txBox="1"/>
          <p:nvPr/>
        </p:nvSpPr>
        <p:spPr>
          <a:xfrm>
            <a:off x="781135" y="1994373"/>
            <a:ext cx="677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Emergency Lamp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작동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2EB00DCD-1474-48F4-B88D-13FB69CD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58031"/>
              </p:ext>
            </p:extLst>
          </p:nvPr>
        </p:nvGraphicFramePr>
        <p:xfrm>
          <a:off x="1758481" y="2785226"/>
          <a:ext cx="5624098" cy="340802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19986">
                  <a:extLst>
                    <a:ext uri="{9D8B030D-6E8A-4147-A177-3AD203B41FA5}">
                      <a16:colId xmlns:a16="http://schemas.microsoft.com/office/drawing/2014/main" val="2450164090"/>
                    </a:ext>
                  </a:extLst>
                </a:gridCol>
                <a:gridCol w="2002056">
                  <a:extLst>
                    <a:ext uri="{9D8B030D-6E8A-4147-A177-3AD203B41FA5}">
                      <a16:colId xmlns:a16="http://schemas.microsoft.com/office/drawing/2014/main" val="3598697612"/>
                    </a:ext>
                  </a:extLst>
                </a:gridCol>
                <a:gridCol w="2002056">
                  <a:extLst>
                    <a:ext uri="{9D8B030D-6E8A-4147-A177-3AD203B41FA5}">
                      <a16:colId xmlns:a16="http://schemas.microsoft.com/office/drawing/2014/main" val="1564524054"/>
                    </a:ext>
                  </a:extLst>
                </a:gridCol>
              </a:tblGrid>
              <a:tr h="375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Lamp light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켜질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50154"/>
                  </a:ext>
                </a:extLst>
              </a:tr>
              <a:tr h="10108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Calm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Calm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 확률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75%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 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95919"/>
                  </a:ext>
                </a:extLst>
              </a:tr>
              <a:tr h="10108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Cry or Pain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Cry/ Pain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 확률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80%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 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262857"/>
                  </a:ext>
                </a:extLst>
              </a:tr>
              <a:tr h="10108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 baby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Detect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된 아기가 없을 때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076082"/>
                  </a:ext>
                </a:extLst>
              </a:tr>
            </a:tbl>
          </a:graphicData>
        </a:graphic>
      </p:graphicFrame>
      <p:pic>
        <p:nvPicPr>
          <p:cNvPr id="22" name="_x270804040" descr="EMB00003f409787">
            <a:extLst>
              <a:ext uri="{FF2B5EF4-FFF2-40B4-BE49-F238E27FC236}">
                <a16:creationId xmlns:a16="http://schemas.microsoft.com/office/drawing/2014/main" id="{383453FB-9F26-4B22-9C28-3BDC429E2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4" t="44419" r="6440" b="39258"/>
          <a:stretch/>
        </p:blipFill>
        <p:spPr bwMode="auto">
          <a:xfrm>
            <a:off x="2058572" y="3251915"/>
            <a:ext cx="991402" cy="8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155866-A6A9-4109-9BDA-7A6FAFD9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197" y="4214892"/>
            <a:ext cx="857883" cy="935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26BF02-1A27-408C-86D5-B1B8AE04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98" y="5215939"/>
            <a:ext cx="780884" cy="96108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056D12-B40A-4EFA-95FD-F3C5D65AF6E2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작품 사용 상황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</a:p>
          <a:p>
            <a:endParaRPr lang="ko-KR" altLang="en-US" dirty="0"/>
          </a:p>
        </p:txBody>
      </p:sp>
      <p:pic>
        <p:nvPicPr>
          <p:cNvPr id="33795" name="_x270803080" descr="EMB00003f4097d0">
            <a:extLst>
              <a:ext uri="{FF2B5EF4-FFF2-40B4-BE49-F238E27FC236}">
                <a16:creationId xmlns:a16="http://schemas.microsoft.com/office/drawing/2014/main" id="{0B3010D1-5FE8-468B-95E4-C135C179D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5408" r="7019"/>
          <a:stretch>
            <a:fillRect/>
          </a:stretch>
        </p:blipFill>
        <p:spPr bwMode="auto">
          <a:xfrm>
            <a:off x="2306094" y="2080976"/>
            <a:ext cx="4503536" cy="454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C6C5D0-BFE0-40CF-8041-2D7798236D91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신생아 고통 판별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A09CF7-9657-467D-8627-E150020CF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26"/>
          <a:stretch/>
        </p:blipFill>
        <p:spPr>
          <a:xfrm>
            <a:off x="1751053" y="1496727"/>
            <a:ext cx="5641894" cy="4981074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851000-50A8-4825-B946-44C5A20A8672}"/>
              </a:ext>
            </a:extLst>
          </p:cNvPr>
          <p:cNvGrpSpPr/>
          <p:nvPr/>
        </p:nvGrpSpPr>
        <p:grpSpPr>
          <a:xfrm>
            <a:off x="2753631" y="2616383"/>
            <a:ext cx="2830626" cy="2744890"/>
            <a:chOff x="2753631" y="2616383"/>
            <a:chExt cx="2830626" cy="274489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5C310D2-4354-44C8-A796-C228E85C815A}"/>
                </a:ext>
              </a:extLst>
            </p:cNvPr>
            <p:cNvSpPr/>
            <p:nvPr/>
          </p:nvSpPr>
          <p:spPr>
            <a:xfrm>
              <a:off x="4831881" y="2672614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082A9E5-49D9-4435-9E4C-458DA9092922}"/>
                </a:ext>
              </a:extLst>
            </p:cNvPr>
            <p:cNvSpPr/>
            <p:nvPr/>
          </p:nvSpPr>
          <p:spPr>
            <a:xfrm>
              <a:off x="4075439" y="2632508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FF0352C-9942-4BE5-AC08-FFE3E711306D}"/>
                </a:ext>
              </a:extLst>
            </p:cNvPr>
            <p:cNvSpPr/>
            <p:nvPr/>
          </p:nvSpPr>
          <p:spPr>
            <a:xfrm>
              <a:off x="3413760" y="3298256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5494CE0-7A46-4E20-BDE6-BEF3B5FBF7E2}"/>
                </a:ext>
              </a:extLst>
            </p:cNvPr>
            <p:cNvSpPr/>
            <p:nvPr/>
          </p:nvSpPr>
          <p:spPr>
            <a:xfrm>
              <a:off x="4425624" y="31875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9558DB8-9318-4A44-AFF7-C028C02948B0}"/>
                </a:ext>
              </a:extLst>
            </p:cNvPr>
            <p:cNvSpPr/>
            <p:nvPr/>
          </p:nvSpPr>
          <p:spPr>
            <a:xfrm>
              <a:off x="3413760" y="4671461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32B0669-A15A-457A-8D7F-E5E93AA69742}"/>
                </a:ext>
              </a:extLst>
            </p:cNvPr>
            <p:cNvSpPr/>
            <p:nvPr/>
          </p:nvSpPr>
          <p:spPr>
            <a:xfrm>
              <a:off x="5172720" y="334638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C54160C-20F3-4521-B3E0-FCDC179BB721}"/>
                </a:ext>
              </a:extLst>
            </p:cNvPr>
            <p:cNvSpPr/>
            <p:nvPr/>
          </p:nvSpPr>
          <p:spPr>
            <a:xfrm>
              <a:off x="4754816" y="360920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85E78CD-0A95-40B1-BDAA-55B5684D3224}"/>
                </a:ext>
              </a:extLst>
            </p:cNvPr>
            <p:cNvSpPr/>
            <p:nvPr/>
          </p:nvSpPr>
          <p:spPr>
            <a:xfrm>
              <a:off x="4670164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4DEF291-3986-4A28-BCC4-C56705293FFA}"/>
                </a:ext>
              </a:extLst>
            </p:cNvPr>
            <p:cNvSpPr/>
            <p:nvPr/>
          </p:nvSpPr>
          <p:spPr>
            <a:xfrm>
              <a:off x="3287580" y="4188593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0BC9184-3FC7-4CBD-9EDB-812DFAAF9575}"/>
                </a:ext>
              </a:extLst>
            </p:cNvPr>
            <p:cNvSpPr/>
            <p:nvPr/>
          </p:nvSpPr>
          <p:spPr>
            <a:xfrm>
              <a:off x="2801757" y="442441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1A945B5-EAEC-4E75-9A07-47A5CD63846F}"/>
                </a:ext>
              </a:extLst>
            </p:cNvPr>
            <p:cNvSpPr/>
            <p:nvPr/>
          </p:nvSpPr>
          <p:spPr>
            <a:xfrm>
              <a:off x="2753631" y="3740747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A201949-4B00-4250-9508-AC5F163DE5A3}"/>
                </a:ext>
              </a:extLst>
            </p:cNvPr>
            <p:cNvSpPr/>
            <p:nvPr/>
          </p:nvSpPr>
          <p:spPr>
            <a:xfrm>
              <a:off x="3706097" y="370545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FDCFDED-16C3-4E29-82A6-AB58DDDD4F13}"/>
                </a:ext>
              </a:extLst>
            </p:cNvPr>
            <p:cNvSpPr/>
            <p:nvPr/>
          </p:nvSpPr>
          <p:spPr>
            <a:xfrm>
              <a:off x="3053928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A2D8DE3-A16A-42DC-B463-B9915F55CC7A}"/>
                </a:ext>
              </a:extLst>
            </p:cNvPr>
            <p:cNvSpPr/>
            <p:nvPr/>
          </p:nvSpPr>
          <p:spPr>
            <a:xfrm>
              <a:off x="3609844" y="526502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01D97D3-C17E-4F8F-B824-7FDA4CAD6AFB}"/>
                </a:ext>
              </a:extLst>
            </p:cNvPr>
            <p:cNvSpPr/>
            <p:nvPr/>
          </p:nvSpPr>
          <p:spPr>
            <a:xfrm>
              <a:off x="5488004" y="409234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DFCC90-39E0-4EDA-92B4-6BEAE3019C02}"/>
                </a:ext>
              </a:extLst>
            </p:cNvPr>
            <p:cNvSpPr/>
            <p:nvPr/>
          </p:nvSpPr>
          <p:spPr>
            <a:xfrm>
              <a:off x="4367809" y="45206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76179DF-5B45-4E69-88B0-FBCA5828DD66}"/>
                </a:ext>
              </a:extLst>
            </p:cNvPr>
            <p:cNvCxnSpPr>
              <a:stCxn id="61" idx="0"/>
              <a:endCxn id="63" idx="2"/>
            </p:cNvCxnSpPr>
            <p:nvPr/>
          </p:nvCxnSpPr>
          <p:spPr>
            <a:xfrm flipH="1">
              <a:off x="3413760" y="2632508"/>
              <a:ext cx="709806" cy="71387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DA239CA-46BE-47CC-A1CA-757D1E11001B}"/>
                </a:ext>
              </a:extLst>
            </p:cNvPr>
            <p:cNvCxnSpPr>
              <a:stCxn id="61" idx="0"/>
              <a:endCxn id="55" idx="6"/>
            </p:cNvCxnSpPr>
            <p:nvPr/>
          </p:nvCxnSpPr>
          <p:spPr>
            <a:xfrm>
              <a:off x="4123566" y="2632508"/>
              <a:ext cx="804568" cy="8823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A618948-BACE-47C1-899D-A0DAADFE41EE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>
              <a:off x="4123565" y="2616383"/>
              <a:ext cx="398312" cy="61930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52A1734-3285-465E-97A7-F9ABD6D52F60}"/>
                </a:ext>
              </a:extLst>
            </p:cNvPr>
            <p:cNvCxnSpPr>
              <a:stCxn id="71" idx="2"/>
              <a:endCxn id="63" idx="3"/>
            </p:cNvCxnSpPr>
            <p:nvPr/>
          </p:nvCxnSpPr>
          <p:spPr>
            <a:xfrm flipV="1">
              <a:off x="2753631" y="3380413"/>
              <a:ext cx="674225" cy="4084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DCEF2A2-37D9-464F-A266-CBF540235FCE}"/>
                </a:ext>
              </a:extLst>
            </p:cNvPr>
            <p:cNvCxnSpPr>
              <a:stCxn id="71" idx="2"/>
              <a:endCxn id="70" idx="1"/>
            </p:cNvCxnSpPr>
            <p:nvPr/>
          </p:nvCxnSpPr>
          <p:spPr>
            <a:xfrm>
              <a:off x="2753631" y="3788874"/>
              <a:ext cx="62222" cy="649634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A60E50A-4D69-4250-B40A-E0E26CCE173B}"/>
                </a:ext>
              </a:extLst>
            </p:cNvPr>
            <p:cNvCxnSpPr>
              <a:stCxn id="71" idx="1"/>
              <a:endCxn id="69" idx="5"/>
            </p:cNvCxnSpPr>
            <p:nvPr/>
          </p:nvCxnSpPr>
          <p:spPr>
            <a:xfrm>
              <a:off x="2767727" y="3754843"/>
              <a:ext cx="602010" cy="51590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CF6C2BB-F66C-4DD0-9D2D-8DC477959896}"/>
                </a:ext>
              </a:extLst>
            </p:cNvPr>
            <p:cNvCxnSpPr>
              <a:stCxn id="63" idx="2"/>
              <a:endCxn id="72" idx="7"/>
            </p:cNvCxnSpPr>
            <p:nvPr/>
          </p:nvCxnSpPr>
          <p:spPr>
            <a:xfrm>
              <a:off x="3413760" y="3346383"/>
              <a:ext cx="374494" cy="37316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D023A7-BFD6-4668-A71C-B3EB671D4C24}"/>
                </a:ext>
              </a:extLst>
            </p:cNvPr>
            <p:cNvCxnSpPr>
              <a:endCxn id="69" idx="4"/>
            </p:cNvCxnSpPr>
            <p:nvPr/>
          </p:nvCxnSpPr>
          <p:spPr>
            <a:xfrm flipH="1">
              <a:off x="3335707" y="3356981"/>
              <a:ext cx="68332" cy="92786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5A7F655-13FC-4A9B-98E0-8D9F159F3CE4}"/>
                </a:ext>
              </a:extLst>
            </p:cNvPr>
            <p:cNvCxnSpPr>
              <a:stCxn id="70" idx="6"/>
              <a:endCxn id="69" idx="4"/>
            </p:cNvCxnSpPr>
            <p:nvPr/>
          </p:nvCxnSpPr>
          <p:spPr>
            <a:xfrm flipV="1">
              <a:off x="2898010" y="4284846"/>
              <a:ext cx="437697" cy="18769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6FA713B-CCC2-4067-8BB0-758C22B6CD6D}"/>
                </a:ext>
              </a:extLst>
            </p:cNvPr>
            <p:cNvCxnSpPr>
              <a:stCxn id="63" idx="2"/>
              <a:endCxn id="64" idx="5"/>
            </p:cNvCxnSpPr>
            <p:nvPr/>
          </p:nvCxnSpPr>
          <p:spPr>
            <a:xfrm flipV="1">
              <a:off x="3413760" y="3269722"/>
              <a:ext cx="1094021" cy="766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1464FF9-A3B5-490D-A1F6-5673024E9F05}"/>
                </a:ext>
              </a:extLst>
            </p:cNvPr>
            <p:cNvCxnSpPr>
              <a:stCxn id="64" idx="4"/>
              <a:endCxn id="55" idx="3"/>
            </p:cNvCxnSpPr>
            <p:nvPr/>
          </p:nvCxnSpPr>
          <p:spPr>
            <a:xfrm flipV="1">
              <a:off x="4473751" y="2754771"/>
              <a:ext cx="372226" cy="52904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7A8B2AB-C82F-496E-965D-76E159CE4474}"/>
                </a:ext>
              </a:extLst>
            </p:cNvPr>
            <p:cNvCxnSpPr>
              <a:stCxn id="55" idx="4"/>
              <a:endCxn id="66" idx="7"/>
            </p:cNvCxnSpPr>
            <p:nvPr/>
          </p:nvCxnSpPr>
          <p:spPr>
            <a:xfrm>
              <a:off x="4880008" y="2768867"/>
              <a:ext cx="374869" cy="59161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6585318-D273-496C-AA83-484B94AC8F95}"/>
                </a:ext>
              </a:extLst>
            </p:cNvPr>
            <p:cNvCxnSpPr>
              <a:stCxn id="66" idx="0"/>
              <a:endCxn id="75" idx="5"/>
            </p:cNvCxnSpPr>
            <p:nvPr/>
          </p:nvCxnSpPr>
          <p:spPr>
            <a:xfrm>
              <a:off x="5220847" y="3346382"/>
              <a:ext cx="349314" cy="8281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6026A5-F130-4C7E-9482-34E7A617D15B}"/>
                </a:ext>
              </a:extLst>
            </p:cNvPr>
            <p:cNvCxnSpPr>
              <a:stCxn id="75" idx="6"/>
              <a:endCxn id="68" idx="4"/>
            </p:cNvCxnSpPr>
            <p:nvPr/>
          </p:nvCxnSpPr>
          <p:spPr>
            <a:xfrm flipH="1">
              <a:off x="4718291" y="4140467"/>
              <a:ext cx="865966" cy="88699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11259D9-FB03-4898-9C13-2484B86C8BE4}"/>
                </a:ext>
              </a:extLst>
            </p:cNvPr>
            <p:cNvCxnSpPr>
              <a:endCxn id="74" idx="6"/>
            </p:cNvCxnSpPr>
            <p:nvPr/>
          </p:nvCxnSpPr>
          <p:spPr>
            <a:xfrm flipH="1">
              <a:off x="3706097" y="5027458"/>
              <a:ext cx="1012193" cy="285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B30712B-4A01-497D-9FE4-974352BFE9CC}"/>
                </a:ext>
              </a:extLst>
            </p:cNvPr>
            <p:cNvCxnSpPr>
              <a:stCxn id="74" idx="2"/>
              <a:endCxn id="65" idx="0"/>
            </p:cNvCxnSpPr>
            <p:nvPr/>
          </p:nvCxnSpPr>
          <p:spPr>
            <a:xfrm flipH="1" flipV="1">
              <a:off x="3461887" y="4671461"/>
              <a:ext cx="147957" cy="641686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5368E85-DDC9-4F28-A606-58F52B025AB2}"/>
                </a:ext>
              </a:extLst>
            </p:cNvPr>
            <p:cNvCxnSpPr>
              <a:stCxn id="70" idx="4"/>
              <a:endCxn id="73" idx="2"/>
            </p:cNvCxnSpPr>
            <p:nvPr/>
          </p:nvCxnSpPr>
          <p:spPr>
            <a:xfrm>
              <a:off x="2849884" y="4520665"/>
              <a:ext cx="204044" cy="45866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9166053-F846-4728-85F0-69FE963E50CE}"/>
                </a:ext>
              </a:extLst>
            </p:cNvPr>
            <p:cNvCxnSpPr>
              <a:endCxn id="65" idx="1"/>
            </p:cNvCxnSpPr>
            <p:nvPr/>
          </p:nvCxnSpPr>
          <p:spPr>
            <a:xfrm>
              <a:off x="3326148" y="4292868"/>
              <a:ext cx="101708" cy="392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595A034-C62C-45D1-9ECD-9C1B43DB1047}"/>
                </a:ext>
              </a:extLst>
            </p:cNvPr>
            <p:cNvCxnSpPr>
              <a:stCxn id="73" idx="1"/>
              <a:endCxn id="74" idx="7"/>
            </p:cNvCxnSpPr>
            <p:nvPr/>
          </p:nvCxnSpPr>
          <p:spPr>
            <a:xfrm>
              <a:off x="3068024" y="4945301"/>
              <a:ext cx="623977" cy="3338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6FFB5C5-6D76-4625-9D02-0AE93F6DF3E8}"/>
                </a:ext>
              </a:extLst>
            </p:cNvPr>
            <p:cNvCxnSpPr>
              <a:stCxn id="73" idx="0"/>
              <a:endCxn id="65" idx="6"/>
            </p:cNvCxnSpPr>
            <p:nvPr/>
          </p:nvCxnSpPr>
          <p:spPr>
            <a:xfrm flipV="1">
              <a:off x="3102055" y="4719588"/>
              <a:ext cx="407958" cy="21161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29BD2461-1DB8-41C8-B886-3B4B6235FAC1}"/>
                </a:ext>
              </a:extLst>
            </p:cNvPr>
            <p:cNvCxnSpPr>
              <a:stCxn id="65" idx="2"/>
              <a:endCxn id="76" idx="7"/>
            </p:cNvCxnSpPr>
            <p:nvPr/>
          </p:nvCxnSpPr>
          <p:spPr>
            <a:xfrm flipV="1">
              <a:off x="3413760" y="4534761"/>
              <a:ext cx="1036206" cy="18482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F2AA6BD9-E01F-4FDA-91E6-2F06ABCF2EF2}"/>
                </a:ext>
              </a:extLst>
            </p:cNvPr>
            <p:cNvCxnSpPr>
              <a:endCxn id="68" idx="3"/>
            </p:cNvCxnSpPr>
            <p:nvPr/>
          </p:nvCxnSpPr>
          <p:spPr>
            <a:xfrm>
              <a:off x="4473750" y="4541520"/>
              <a:ext cx="210510" cy="47184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FEBFBB0-7285-4515-B3C9-EA03C09E8D8E}"/>
                </a:ext>
              </a:extLst>
            </p:cNvPr>
            <p:cNvCxnSpPr>
              <a:endCxn id="67" idx="3"/>
            </p:cNvCxnSpPr>
            <p:nvPr/>
          </p:nvCxnSpPr>
          <p:spPr>
            <a:xfrm flipV="1">
              <a:off x="4478873" y="3691359"/>
              <a:ext cx="290039" cy="84340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806BDB1-59C6-4344-AF2B-A2A859EC8767}"/>
                </a:ext>
              </a:extLst>
            </p:cNvPr>
            <p:cNvCxnSpPr>
              <a:cxnSpLocks/>
              <a:stCxn id="69" idx="6"/>
              <a:endCxn id="72" idx="7"/>
            </p:cNvCxnSpPr>
            <p:nvPr/>
          </p:nvCxnSpPr>
          <p:spPr>
            <a:xfrm flipV="1">
              <a:off x="3383833" y="3719551"/>
              <a:ext cx="404421" cy="51716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2B7DEC74-C9B5-4531-9263-36959F4A3C1E}"/>
                </a:ext>
              </a:extLst>
            </p:cNvPr>
            <p:cNvCxnSpPr>
              <a:cxnSpLocks/>
              <a:stCxn id="72" idx="0"/>
              <a:endCxn id="64" idx="5"/>
            </p:cNvCxnSpPr>
            <p:nvPr/>
          </p:nvCxnSpPr>
          <p:spPr>
            <a:xfrm flipV="1">
              <a:off x="3754224" y="3269722"/>
              <a:ext cx="753557" cy="43573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2F348F5-8522-480A-B22A-CCB5D3896452}"/>
                </a:ext>
              </a:extLst>
            </p:cNvPr>
            <p:cNvCxnSpPr>
              <a:stCxn id="72" idx="7"/>
              <a:endCxn id="67" idx="2"/>
            </p:cNvCxnSpPr>
            <p:nvPr/>
          </p:nvCxnSpPr>
          <p:spPr>
            <a:xfrm flipV="1">
              <a:off x="3788254" y="3657329"/>
              <a:ext cx="966562" cy="6222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05CBB876-A4E0-47DF-9601-3311AD6D60D1}"/>
                </a:ext>
              </a:extLst>
            </p:cNvPr>
            <p:cNvCxnSpPr>
              <a:stCxn id="64" idx="5"/>
              <a:endCxn id="67" idx="5"/>
            </p:cNvCxnSpPr>
            <p:nvPr/>
          </p:nvCxnSpPr>
          <p:spPr>
            <a:xfrm>
              <a:off x="4507781" y="3269722"/>
              <a:ext cx="329192" cy="42163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5BD4FBB7-1601-4C97-9406-2BA2634327AC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flipV="1">
              <a:off x="4768912" y="3360478"/>
              <a:ext cx="417904" cy="262820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A66ED4F-DF82-48A4-BC16-3BC3D977FEA4}"/>
                </a:ext>
              </a:extLst>
            </p:cNvPr>
            <p:cNvCxnSpPr>
              <a:stCxn id="67" idx="3"/>
              <a:endCxn id="75" idx="5"/>
            </p:cNvCxnSpPr>
            <p:nvPr/>
          </p:nvCxnSpPr>
          <p:spPr>
            <a:xfrm>
              <a:off x="4768912" y="3691359"/>
              <a:ext cx="801249" cy="48313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671D52B-A91B-470F-A9FF-DE6A49184023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79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작품 사용 상황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</a:p>
          <a:p>
            <a:endParaRPr lang="ko-KR" altLang="en-US" dirty="0"/>
          </a:p>
        </p:txBody>
      </p:sp>
      <p:pic>
        <p:nvPicPr>
          <p:cNvPr id="36865" name="_x270803080" descr="EMB00003f4097d5">
            <a:extLst>
              <a:ext uri="{FF2B5EF4-FFF2-40B4-BE49-F238E27FC236}">
                <a16:creationId xmlns:a16="http://schemas.microsoft.com/office/drawing/2014/main" id="{512D0670-BC6E-43B6-BE3A-CE633007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19" y="1944831"/>
            <a:ext cx="3652658" cy="47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B24BC4-BBD5-4CAF-9A6C-71CD01292074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9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작품 사용 상황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F95114-09E3-416E-9523-95B8B5F3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125" y="21519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42EA34A-B6F8-4226-8DDB-3B3771B72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730" y="2092070"/>
            <a:ext cx="8277915" cy="40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3" name="_x270804120" descr="EMB00003f4097d8">
            <a:extLst>
              <a:ext uri="{FF2B5EF4-FFF2-40B4-BE49-F238E27FC236}">
                <a16:creationId xmlns:a16="http://schemas.microsoft.com/office/drawing/2014/main" id="{AC781D3B-2937-4814-9608-36F7C998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43" r="7356"/>
          <a:stretch>
            <a:fillRect/>
          </a:stretch>
        </p:blipFill>
        <p:spPr bwMode="auto">
          <a:xfrm rot="5400000">
            <a:off x="2247119" y="2296990"/>
            <a:ext cx="4649762" cy="41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99ABD-FAF1-4E49-AC52-3D3B92EEA704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 graph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중 일부</a:t>
            </a:r>
          </a:p>
          <a:p>
            <a:endParaRPr lang="ko-KR" altLang="en-US" dirty="0"/>
          </a:p>
        </p:txBody>
      </p:sp>
      <p:pic>
        <p:nvPicPr>
          <p:cNvPr id="29699" name="_x270803480" descr="EMB00003f4097b2">
            <a:extLst>
              <a:ext uri="{FF2B5EF4-FFF2-40B4-BE49-F238E27FC236}">
                <a16:creationId xmlns:a16="http://schemas.microsoft.com/office/drawing/2014/main" id="{B29E61E0-A879-4748-A5D3-8DA7944B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t="9837" r="5681"/>
          <a:stretch>
            <a:fillRect/>
          </a:stretch>
        </p:blipFill>
        <p:spPr bwMode="auto">
          <a:xfrm>
            <a:off x="0" y="2162700"/>
            <a:ext cx="9144000" cy="435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1E7D64-E16B-49ED-B673-D4BD4BD54D3F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BED1F-88E0-4037-B978-B593454FEF95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Calm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23C5F-E1C4-4350-ABF3-25F15FFAFEB0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7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 graph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중 일부</a:t>
            </a:r>
          </a:p>
          <a:p>
            <a:endParaRPr lang="ko-KR" altLang="en-US" dirty="0"/>
          </a:p>
        </p:txBody>
      </p:sp>
      <p:pic>
        <p:nvPicPr>
          <p:cNvPr id="31745" name="_x270804360" descr="EMB00003f4097b5">
            <a:extLst>
              <a:ext uri="{FF2B5EF4-FFF2-40B4-BE49-F238E27FC236}">
                <a16:creationId xmlns:a16="http://schemas.microsoft.com/office/drawing/2014/main" id="{EC5595E9-5CB7-4EA6-9E47-1536DF07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" b="41"/>
          <a:stretch>
            <a:fillRect/>
          </a:stretch>
        </p:blipFill>
        <p:spPr bwMode="auto">
          <a:xfrm>
            <a:off x="5536" y="2151918"/>
            <a:ext cx="9138464" cy="443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294BBE-2F7C-4568-81BE-6E0282AA6E1C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6C22B-B132-405D-8863-504C1E5F19B3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Pain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5F9B19-B8A0-4A92-A050-896E4CF5CD88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중 일부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F95114-09E3-416E-9523-95B8B5F3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125" y="21519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70804360" descr="EMB00003f4097c4">
            <a:extLst>
              <a:ext uri="{FF2B5EF4-FFF2-40B4-BE49-F238E27FC236}">
                <a16:creationId xmlns:a16="http://schemas.microsoft.com/office/drawing/2014/main" id="{814943D7-ECF8-46AA-BB44-54DAE472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r="32" b="1607"/>
          <a:stretch>
            <a:fillRect/>
          </a:stretch>
        </p:blipFill>
        <p:spPr bwMode="auto">
          <a:xfrm>
            <a:off x="1826994" y="2046404"/>
            <a:ext cx="5755458" cy="44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8F4D98-ECC3-431E-BC9C-9FF55846485D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14306-C67D-434F-865C-B5B5F3570436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Calm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16A0F-0833-4D1A-AC62-D9E2158224DA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중 일부</a:t>
            </a:r>
          </a:p>
          <a:p>
            <a:endParaRPr lang="ko-KR" altLang="en-US" dirty="0"/>
          </a:p>
        </p:txBody>
      </p:sp>
      <p:pic>
        <p:nvPicPr>
          <p:cNvPr id="33793" name="_x270803000" descr="EMB00003f4097c7">
            <a:extLst>
              <a:ext uri="{FF2B5EF4-FFF2-40B4-BE49-F238E27FC236}">
                <a16:creationId xmlns:a16="http://schemas.microsoft.com/office/drawing/2014/main" id="{C8D3F7A6-7308-462C-89FA-E18258E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1689"/>
          <a:stretch>
            <a:fillRect/>
          </a:stretch>
        </p:blipFill>
        <p:spPr bwMode="auto">
          <a:xfrm>
            <a:off x="1635642" y="2092070"/>
            <a:ext cx="5952140" cy="42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26D32-4EEA-4308-BBF9-9512EA9565A4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C08D39-5BBF-4DF5-BFA9-0AEB0B708CA2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Cry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FFF73E-1A76-44FD-8108-F643EE4DC212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255952" y="1290144"/>
            <a:ext cx="6785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중 일부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F95114-09E3-416E-9523-95B8B5F3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125" y="22827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70803560" descr="EMB00003f4097cc">
            <a:extLst>
              <a:ext uri="{FF2B5EF4-FFF2-40B4-BE49-F238E27FC236}">
                <a16:creationId xmlns:a16="http://schemas.microsoft.com/office/drawing/2014/main" id="{58CC322E-92EF-485A-A539-2D207EEA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" b="2501"/>
          <a:stretch>
            <a:fillRect/>
          </a:stretch>
        </p:blipFill>
        <p:spPr bwMode="auto">
          <a:xfrm>
            <a:off x="1831994" y="2095125"/>
            <a:ext cx="5575881" cy="4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D23A5-6227-4434-8B22-0EA43B87734A}"/>
              </a:ext>
            </a:extLst>
          </p:cNvPr>
          <p:cNvSpPr/>
          <p:nvPr/>
        </p:nvSpPr>
        <p:spPr>
          <a:xfrm>
            <a:off x="1" y="5073221"/>
            <a:ext cx="9144000" cy="181325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2EE45-AA94-44F0-A53C-934E4ACF77E0}"/>
              </a:ext>
            </a:extLst>
          </p:cNvPr>
          <p:cNvSpPr txBox="1"/>
          <p:nvPr/>
        </p:nvSpPr>
        <p:spPr>
          <a:xfrm>
            <a:off x="1553660" y="5528457"/>
            <a:ext cx="603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</a:rPr>
              <a:t>No baby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822BE5-2A84-441B-B87F-EB9FE516B1B6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06073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 효과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433042" y="1635500"/>
            <a:ext cx="8277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질식 등 위험사고 방지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No baby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상태에 따른 즉각적 조치 가능으로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파악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 과정의 시간 단축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항시 제어할 필요가 없어 보호자의 안심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관계자 인건비 감소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④ 개발 및 유지 보수 비용의 절감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신생아의 얼굴은 인종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성별에 구애 받지 않아 새로운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융통성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⑤ 음성 인식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모션 인식 등 제품 확대에 대한 가능성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F95114-09E3-416E-9523-95B8B5F3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0871" y="16549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D94319-3DEA-456D-A56C-24BE56573AC2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06073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한계점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8624F-AE8B-41D3-B180-97D275D17E4D}"/>
              </a:ext>
            </a:extLst>
          </p:cNvPr>
          <p:cNvSpPr txBox="1"/>
          <p:nvPr/>
        </p:nvSpPr>
        <p:spPr>
          <a:xfrm>
            <a:off x="433040" y="1883590"/>
            <a:ext cx="82779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 일반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웹캠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사용으로 어두운 환경에서 사용 불가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적외선 센서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탑재로 보완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장거리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원격으로 사용할 수 없음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MATLAB App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만들어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MATLAB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환경에서만 사용 가능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추후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이나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app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구현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detector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오인식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아기 얼굴을 인식할 시 가장 높은 확률의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bounding box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 사용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추후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RCNN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보다 강력한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MTCNN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F95114-09E3-416E-9523-95B8B5F3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0871" y="16549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4B62CB-5BD4-4A29-8546-FB445B59F889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신생아 고통 판별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A09CF7-9657-467D-8627-E150020CF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26"/>
          <a:stretch/>
        </p:blipFill>
        <p:spPr>
          <a:xfrm>
            <a:off x="1751053" y="1496727"/>
            <a:ext cx="5641894" cy="4981074"/>
          </a:xfrm>
          <a:prstGeom prst="rect">
            <a:avLst/>
          </a:prstGeom>
        </p:spPr>
      </p:pic>
      <p:grpSp>
        <p:nvGrpSpPr>
          <p:cNvPr id="3126" name="그룹 3125">
            <a:extLst>
              <a:ext uri="{FF2B5EF4-FFF2-40B4-BE49-F238E27FC236}">
                <a16:creationId xmlns:a16="http://schemas.microsoft.com/office/drawing/2014/main" id="{2AE125C4-8085-4027-BE91-376E98195E6D}"/>
              </a:ext>
            </a:extLst>
          </p:cNvPr>
          <p:cNvGrpSpPr/>
          <p:nvPr/>
        </p:nvGrpSpPr>
        <p:grpSpPr>
          <a:xfrm>
            <a:off x="2753631" y="2616383"/>
            <a:ext cx="2830626" cy="2744890"/>
            <a:chOff x="2753631" y="2616383"/>
            <a:chExt cx="2830626" cy="27448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9CD24F9-7D96-41AA-AA6A-DC3F936CD48B}"/>
                </a:ext>
              </a:extLst>
            </p:cNvPr>
            <p:cNvSpPr/>
            <p:nvPr/>
          </p:nvSpPr>
          <p:spPr>
            <a:xfrm>
              <a:off x="4831881" y="2672614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AB2B063-B94E-46B3-A28B-0EA8F615F473}"/>
                </a:ext>
              </a:extLst>
            </p:cNvPr>
            <p:cNvSpPr/>
            <p:nvPr/>
          </p:nvSpPr>
          <p:spPr>
            <a:xfrm>
              <a:off x="4075439" y="2632508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281E1AC-97CE-4ABF-BCF4-14474D804220}"/>
                </a:ext>
              </a:extLst>
            </p:cNvPr>
            <p:cNvSpPr/>
            <p:nvPr/>
          </p:nvSpPr>
          <p:spPr>
            <a:xfrm>
              <a:off x="3413760" y="3298256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419202A-D356-409E-93DD-87E97AF4E44B}"/>
                </a:ext>
              </a:extLst>
            </p:cNvPr>
            <p:cNvSpPr/>
            <p:nvPr/>
          </p:nvSpPr>
          <p:spPr>
            <a:xfrm>
              <a:off x="4425624" y="31875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1D1525A-7B4F-41D9-BF00-C194B5FC375A}"/>
                </a:ext>
              </a:extLst>
            </p:cNvPr>
            <p:cNvSpPr/>
            <p:nvPr/>
          </p:nvSpPr>
          <p:spPr>
            <a:xfrm>
              <a:off x="3413760" y="4671461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7A2796-4E24-4866-A8A7-E7A628A0E691}"/>
                </a:ext>
              </a:extLst>
            </p:cNvPr>
            <p:cNvSpPr/>
            <p:nvPr/>
          </p:nvSpPr>
          <p:spPr>
            <a:xfrm>
              <a:off x="5172720" y="334638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F21C727-C9D2-4F93-971A-D37F779D7B0C}"/>
                </a:ext>
              </a:extLst>
            </p:cNvPr>
            <p:cNvSpPr/>
            <p:nvPr/>
          </p:nvSpPr>
          <p:spPr>
            <a:xfrm>
              <a:off x="4754816" y="360920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7B7F3A1-574E-48A6-8798-CF25A8D60A23}"/>
                </a:ext>
              </a:extLst>
            </p:cNvPr>
            <p:cNvSpPr/>
            <p:nvPr/>
          </p:nvSpPr>
          <p:spPr>
            <a:xfrm>
              <a:off x="4670164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13F9358-9118-4C27-8149-232C588E0E97}"/>
                </a:ext>
              </a:extLst>
            </p:cNvPr>
            <p:cNvSpPr/>
            <p:nvPr/>
          </p:nvSpPr>
          <p:spPr>
            <a:xfrm>
              <a:off x="3287580" y="4188593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08FADE-1829-48B9-831C-4E947A23C271}"/>
                </a:ext>
              </a:extLst>
            </p:cNvPr>
            <p:cNvSpPr/>
            <p:nvPr/>
          </p:nvSpPr>
          <p:spPr>
            <a:xfrm>
              <a:off x="2801757" y="4424412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C24D902-6DAB-4199-94EC-BCC7FCBDFBD3}"/>
                </a:ext>
              </a:extLst>
            </p:cNvPr>
            <p:cNvSpPr/>
            <p:nvPr/>
          </p:nvSpPr>
          <p:spPr>
            <a:xfrm>
              <a:off x="2753631" y="3740747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173D7AD-3902-4C5B-B92D-E627E5136E0B}"/>
                </a:ext>
              </a:extLst>
            </p:cNvPr>
            <p:cNvSpPr/>
            <p:nvPr/>
          </p:nvSpPr>
          <p:spPr>
            <a:xfrm>
              <a:off x="3706097" y="370545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51AE173-B3FB-40D3-A564-303331CA8958}"/>
                </a:ext>
              </a:extLst>
            </p:cNvPr>
            <p:cNvSpPr/>
            <p:nvPr/>
          </p:nvSpPr>
          <p:spPr>
            <a:xfrm>
              <a:off x="3053928" y="493120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B7899D0-6D0F-4C9A-A6A1-6E1FC21BF42C}"/>
                </a:ext>
              </a:extLst>
            </p:cNvPr>
            <p:cNvSpPr/>
            <p:nvPr/>
          </p:nvSpPr>
          <p:spPr>
            <a:xfrm>
              <a:off x="3609844" y="526502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13A9886-6446-49B5-9AE5-C071A31CD9C8}"/>
                </a:ext>
              </a:extLst>
            </p:cNvPr>
            <p:cNvSpPr/>
            <p:nvPr/>
          </p:nvSpPr>
          <p:spPr>
            <a:xfrm>
              <a:off x="5488004" y="4092340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37E9B18-DC7F-443B-A750-0F10A82D6AEF}"/>
                </a:ext>
              </a:extLst>
            </p:cNvPr>
            <p:cNvSpPr/>
            <p:nvPr/>
          </p:nvSpPr>
          <p:spPr>
            <a:xfrm>
              <a:off x="4367809" y="4520665"/>
              <a:ext cx="96253" cy="96253"/>
            </a:xfrm>
            <a:prstGeom prst="ellipse">
              <a:avLst/>
            </a:prstGeom>
            <a:solidFill>
              <a:srgbClr val="5AF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FA9CE16-C4FF-47F5-A45F-DB2DEEDA2AF2}"/>
                </a:ext>
              </a:extLst>
            </p:cNvPr>
            <p:cNvCxnSpPr>
              <a:stCxn id="32" idx="0"/>
              <a:endCxn id="37" idx="2"/>
            </p:cNvCxnSpPr>
            <p:nvPr/>
          </p:nvCxnSpPr>
          <p:spPr>
            <a:xfrm flipH="1">
              <a:off x="3413760" y="2632508"/>
              <a:ext cx="709806" cy="71387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65C40E5-80DF-4FBE-AAEE-CF696F4BF53D}"/>
                </a:ext>
              </a:extLst>
            </p:cNvPr>
            <p:cNvCxnSpPr>
              <a:stCxn id="32" idx="0"/>
              <a:endCxn id="4" idx="6"/>
            </p:cNvCxnSpPr>
            <p:nvPr/>
          </p:nvCxnSpPr>
          <p:spPr>
            <a:xfrm>
              <a:off x="4123566" y="2632508"/>
              <a:ext cx="804568" cy="8823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3E647CD-164D-4A39-9882-828335F81E2E}"/>
                </a:ext>
              </a:extLst>
            </p:cNvPr>
            <p:cNvCxnSpPr>
              <a:cxnSpLocks/>
              <a:endCxn id="41" idx="6"/>
            </p:cNvCxnSpPr>
            <p:nvPr/>
          </p:nvCxnSpPr>
          <p:spPr>
            <a:xfrm>
              <a:off x="4123565" y="2616383"/>
              <a:ext cx="398312" cy="61930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EACFB3D-F11A-46CC-A766-E0B75A86C581}"/>
                </a:ext>
              </a:extLst>
            </p:cNvPr>
            <p:cNvCxnSpPr>
              <a:stCxn id="52" idx="2"/>
              <a:endCxn id="37" idx="3"/>
            </p:cNvCxnSpPr>
            <p:nvPr/>
          </p:nvCxnSpPr>
          <p:spPr>
            <a:xfrm flipV="1">
              <a:off x="2753631" y="3380413"/>
              <a:ext cx="674225" cy="4084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F37504-FC9E-48ED-9486-192BFEBD8897}"/>
                </a:ext>
              </a:extLst>
            </p:cNvPr>
            <p:cNvCxnSpPr>
              <a:stCxn id="52" idx="2"/>
              <a:endCxn id="51" idx="1"/>
            </p:cNvCxnSpPr>
            <p:nvPr/>
          </p:nvCxnSpPr>
          <p:spPr>
            <a:xfrm>
              <a:off x="2753631" y="3788874"/>
              <a:ext cx="62222" cy="649634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D4C16CD-CBA3-42F9-BF82-8ABFD79E1463}"/>
                </a:ext>
              </a:extLst>
            </p:cNvPr>
            <p:cNvCxnSpPr>
              <a:stCxn id="52" idx="1"/>
              <a:endCxn id="50" idx="5"/>
            </p:cNvCxnSpPr>
            <p:nvPr/>
          </p:nvCxnSpPr>
          <p:spPr>
            <a:xfrm>
              <a:off x="2767727" y="3754843"/>
              <a:ext cx="602010" cy="51590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직선 연결선 3071">
              <a:extLst>
                <a:ext uri="{FF2B5EF4-FFF2-40B4-BE49-F238E27FC236}">
                  <a16:creationId xmlns:a16="http://schemas.microsoft.com/office/drawing/2014/main" id="{C356841C-1156-45B3-B7D3-CFFCFC5DB366}"/>
                </a:ext>
              </a:extLst>
            </p:cNvPr>
            <p:cNvCxnSpPr>
              <a:stCxn id="37" idx="2"/>
              <a:endCxn id="53" idx="7"/>
            </p:cNvCxnSpPr>
            <p:nvPr/>
          </p:nvCxnSpPr>
          <p:spPr>
            <a:xfrm>
              <a:off x="3413760" y="3346383"/>
              <a:ext cx="374494" cy="37316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직선 연결선 3076">
              <a:extLst>
                <a:ext uri="{FF2B5EF4-FFF2-40B4-BE49-F238E27FC236}">
                  <a16:creationId xmlns:a16="http://schemas.microsoft.com/office/drawing/2014/main" id="{82E5C685-A91D-4E10-975E-FD589F6796BF}"/>
                </a:ext>
              </a:extLst>
            </p:cNvPr>
            <p:cNvCxnSpPr>
              <a:endCxn id="50" idx="4"/>
            </p:cNvCxnSpPr>
            <p:nvPr/>
          </p:nvCxnSpPr>
          <p:spPr>
            <a:xfrm flipH="1">
              <a:off x="3335707" y="3356981"/>
              <a:ext cx="68332" cy="92786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직선 연결선 3078">
              <a:extLst>
                <a:ext uri="{FF2B5EF4-FFF2-40B4-BE49-F238E27FC236}">
                  <a16:creationId xmlns:a16="http://schemas.microsoft.com/office/drawing/2014/main" id="{08AD3AE4-4530-4985-97D6-CB4671DC6781}"/>
                </a:ext>
              </a:extLst>
            </p:cNvPr>
            <p:cNvCxnSpPr>
              <a:stCxn id="51" idx="6"/>
              <a:endCxn id="50" idx="4"/>
            </p:cNvCxnSpPr>
            <p:nvPr/>
          </p:nvCxnSpPr>
          <p:spPr>
            <a:xfrm flipV="1">
              <a:off x="2898010" y="4284846"/>
              <a:ext cx="437697" cy="187693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직선 연결선 3080">
              <a:extLst>
                <a:ext uri="{FF2B5EF4-FFF2-40B4-BE49-F238E27FC236}">
                  <a16:creationId xmlns:a16="http://schemas.microsoft.com/office/drawing/2014/main" id="{3D62547D-9C6E-4CE3-94F7-3249878B3569}"/>
                </a:ext>
              </a:extLst>
            </p:cNvPr>
            <p:cNvCxnSpPr>
              <a:stCxn id="37" idx="2"/>
              <a:endCxn id="41" idx="5"/>
            </p:cNvCxnSpPr>
            <p:nvPr/>
          </p:nvCxnSpPr>
          <p:spPr>
            <a:xfrm flipV="1">
              <a:off x="3413760" y="3269722"/>
              <a:ext cx="1094021" cy="7666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직선 연결선 3082">
              <a:extLst>
                <a:ext uri="{FF2B5EF4-FFF2-40B4-BE49-F238E27FC236}">
                  <a16:creationId xmlns:a16="http://schemas.microsoft.com/office/drawing/2014/main" id="{0676A673-9A78-4513-8754-A86E74939057}"/>
                </a:ext>
              </a:extLst>
            </p:cNvPr>
            <p:cNvCxnSpPr>
              <a:stCxn id="41" idx="4"/>
              <a:endCxn id="4" idx="3"/>
            </p:cNvCxnSpPr>
            <p:nvPr/>
          </p:nvCxnSpPr>
          <p:spPr>
            <a:xfrm flipV="1">
              <a:off x="4473751" y="2754771"/>
              <a:ext cx="372226" cy="52904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직선 연결선 3084">
              <a:extLst>
                <a:ext uri="{FF2B5EF4-FFF2-40B4-BE49-F238E27FC236}">
                  <a16:creationId xmlns:a16="http://schemas.microsoft.com/office/drawing/2014/main" id="{C00AB1AF-FF30-4538-AD7A-6844776BD7B7}"/>
                </a:ext>
              </a:extLst>
            </p:cNvPr>
            <p:cNvCxnSpPr>
              <a:stCxn id="4" idx="4"/>
              <a:endCxn id="47" idx="7"/>
            </p:cNvCxnSpPr>
            <p:nvPr/>
          </p:nvCxnSpPr>
          <p:spPr>
            <a:xfrm>
              <a:off x="4880008" y="2768867"/>
              <a:ext cx="374869" cy="59161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직선 연결선 3086">
              <a:extLst>
                <a:ext uri="{FF2B5EF4-FFF2-40B4-BE49-F238E27FC236}">
                  <a16:creationId xmlns:a16="http://schemas.microsoft.com/office/drawing/2014/main" id="{09EAB2B5-B325-4174-94C6-09E3F81F4CC7}"/>
                </a:ext>
              </a:extLst>
            </p:cNvPr>
            <p:cNvCxnSpPr>
              <a:stCxn id="47" idx="0"/>
              <a:endCxn id="58" idx="5"/>
            </p:cNvCxnSpPr>
            <p:nvPr/>
          </p:nvCxnSpPr>
          <p:spPr>
            <a:xfrm>
              <a:off x="5220847" y="3346382"/>
              <a:ext cx="349314" cy="8281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직선 연결선 3088">
              <a:extLst>
                <a:ext uri="{FF2B5EF4-FFF2-40B4-BE49-F238E27FC236}">
                  <a16:creationId xmlns:a16="http://schemas.microsoft.com/office/drawing/2014/main" id="{6E69156E-8289-43F9-AC30-AF24DB7BC515}"/>
                </a:ext>
              </a:extLst>
            </p:cNvPr>
            <p:cNvCxnSpPr>
              <a:stCxn id="58" idx="6"/>
              <a:endCxn id="49" idx="4"/>
            </p:cNvCxnSpPr>
            <p:nvPr/>
          </p:nvCxnSpPr>
          <p:spPr>
            <a:xfrm flipH="1">
              <a:off x="4718291" y="4140467"/>
              <a:ext cx="865966" cy="886991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직선 연결선 3090">
              <a:extLst>
                <a:ext uri="{FF2B5EF4-FFF2-40B4-BE49-F238E27FC236}">
                  <a16:creationId xmlns:a16="http://schemas.microsoft.com/office/drawing/2014/main" id="{EFD8B41C-4987-4D55-BD10-4EB7EE4923E0}"/>
                </a:ext>
              </a:extLst>
            </p:cNvPr>
            <p:cNvCxnSpPr>
              <a:endCxn id="57" idx="6"/>
            </p:cNvCxnSpPr>
            <p:nvPr/>
          </p:nvCxnSpPr>
          <p:spPr>
            <a:xfrm flipH="1">
              <a:off x="3706097" y="5027458"/>
              <a:ext cx="1012193" cy="285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직선 연결선 3092">
              <a:extLst>
                <a:ext uri="{FF2B5EF4-FFF2-40B4-BE49-F238E27FC236}">
                  <a16:creationId xmlns:a16="http://schemas.microsoft.com/office/drawing/2014/main" id="{D032FD14-5A01-4543-A433-2E14D045F925}"/>
                </a:ext>
              </a:extLst>
            </p:cNvPr>
            <p:cNvCxnSpPr>
              <a:stCxn id="57" idx="2"/>
              <a:endCxn id="46" idx="0"/>
            </p:cNvCxnSpPr>
            <p:nvPr/>
          </p:nvCxnSpPr>
          <p:spPr>
            <a:xfrm flipH="1" flipV="1">
              <a:off x="3461887" y="4671461"/>
              <a:ext cx="147957" cy="641686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직선 연결선 3094">
              <a:extLst>
                <a:ext uri="{FF2B5EF4-FFF2-40B4-BE49-F238E27FC236}">
                  <a16:creationId xmlns:a16="http://schemas.microsoft.com/office/drawing/2014/main" id="{AADD9476-48BB-4E20-B1E2-6564F7F8B2A8}"/>
                </a:ext>
              </a:extLst>
            </p:cNvPr>
            <p:cNvCxnSpPr>
              <a:stCxn id="51" idx="4"/>
              <a:endCxn id="56" idx="2"/>
            </p:cNvCxnSpPr>
            <p:nvPr/>
          </p:nvCxnSpPr>
          <p:spPr>
            <a:xfrm>
              <a:off x="2849884" y="4520665"/>
              <a:ext cx="204044" cy="45866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직선 연결선 3096">
              <a:extLst>
                <a:ext uri="{FF2B5EF4-FFF2-40B4-BE49-F238E27FC236}">
                  <a16:creationId xmlns:a16="http://schemas.microsoft.com/office/drawing/2014/main" id="{0B80C15D-F6BE-47F4-B509-E1DF90960DC1}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3326148" y="4292868"/>
              <a:ext cx="101708" cy="39268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9" name="직선 연결선 3098">
              <a:extLst>
                <a:ext uri="{FF2B5EF4-FFF2-40B4-BE49-F238E27FC236}">
                  <a16:creationId xmlns:a16="http://schemas.microsoft.com/office/drawing/2014/main" id="{735415D1-9F4F-4515-9E8E-A927DB75C1F6}"/>
                </a:ext>
              </a:extLst>
            </p:cNvPr>
            <p:cNvCxnSpPr>
              <a:stCxn id="56" idx="1"/>
              <a:endCxn id="57" idx="7"/>
            </p:cNvCxnSpPr>
            <p:nvPr/>
          </p:nvCxnSpPr>
          <p:spPr>
            <a:xfrm>
              <a:off x="3068024" y="4945301"/>
              <a:ext cx="623977" cy="333815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직선 연결선 3100">
              <a:extLst>
                <a:ext uri="{FF2B5EF4-FFF2-40B4-BE49-F238E27FC236}">
                  <a16:creationId xmlns:a16="http://schemas.microsoft.com/office/drawing/2014/main" id="{8F7E7718-F9AD-4D28-A6FC-344F8E8CC94D}"/>
                </a:ext>
              </a:extLst>
            </p:cNvPr>
            <p:cNvCxnSpPr>
              <a:stCxn id="56" idx="0"/>
              <a:endCxn id="46" idx="6"/>
            </p:cNvCxnSpPr>
            <p:nvPr/>
          </p:nvCxnSpPr>
          <p:spPr>
            <a:xfrm flipV="1">
              <a:off x="3102055" y="4719588"/>
              <a:ext cx="407958" cy="21161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3" name="직선 연결선 3102">
              <a:extLst>
                <a:ext uri="{FF2B5EF4-FFF2-40B4-BE49-F238E27FC236}">
                  <a16:creationId xmlns:a16="http://schemas.microsoft.com/office/drawing/2014/main" id="{EF6A01EB-563C-4A8F-B08C-5873C4FDD5B1}"/>
                </a:ext>
              </a:extLst>
            </p:cNvPr>
            <p:cNvCxnSpPr>
              <a:stCxn id="46" idx="2"/>
              <a:endCxn id="59" idx="7"/>
            </p:cNvCxnSpPr>
            <p:nvPr/>
          </p:nvCxnSpPr>
          <p:spPr>
            <a:xfrm flipV="1">
              <a:off x="3413760" y="4534761"/>
              <a:ext cx="1036206" cy="18482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5" name="직선 연결선 3104">
              <a:extLst>
                <a:ext uri="{FF2B5EF4-FFF2-40B4-BE49-F238E27FC236}">
                  <a16:creationId xmlns:a16="http://schemas.microsoft.com/office/drawing/2014/main" id="{6FA12D98-4E64-4EB0-9FA7-50067F7057EE}"/>
                </a:ext>
              </a:extLst>
            </p:cNvPr>
            <p:cNvCxnSpPr>
              <a:endCxn id="49" idx="3"/>
            </p:cNvCxnSpPr>
            <p:nvPr/>
          </p:nvCxnSpPr>
          <p:spPr>
            <a:xfrm>
              <a:off x="4473750" y="4541520"/>
              <a:ext cx="210510" cy="47184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직선 연결선 3106">
              <a:extLst>
                <a:ext uri="{FF2B5EF4-FFF2-40B4-BE49-F238E27FC236}">
                  <a16:creationId xmlns:a16="http://schemas.microsoft.com/office/drawing/2014/main" id="{C04144E0-9B98-4B2E-AC9C-D97DAE91209F}"/>
                </a:ext>
              </a:extLst>
            </p:cNvPr>
            <p:cNvCxnSpPr>
              <a:endCxn id="48" idx="3"/>
            </p:cNvCxnSpPr>
            <p:nvPr/>
          </p:nvCxnSpPr>
          <p:spPr>
            <a:xfrm flipV="1">
              <a:off x="4478873" y="3691359"/>
              <a:ext cx="290039" cy="84340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9" name="직선 연결선 3108">
              <a:extLst>
                <a:ext uri="{FF2B5EF4-FFF2-40B4-BE49-F238E27FC236}">
                  <a16:creationId xmlns:a16="http://schemas.microsoft.com/office/drawing/2014/main" id="{E405B872-707D-4018-AF02-4AE030324540}"/>
                </a:ext>
              </a:extLst>
            </p:cNvPr>
            <p:cNvCxnSpPr>
              <a:cxnSpLocks/>
              <a:stCxn id="50" idx="6"/>
              <a:endCxn id="53" idx="7"/>
            </p:cNvCxnSpPr>
            <p:nvPr/>
          </p:nvCxnSpPr>
          <p:spPr>
            <a:xfrm flipV="1">
              <a:off x="3383833" y="3719551"/>
              <a:ext cx="404421" cy="517169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1" name="직선 연결선 3110">
              <a:extLst>
                <a:ext uri="{FF2B5EF4-FFF2-40B4-BE49-F238E27FC236}">
                  <a16:creationId xmlns:a16="http://schemas.microsoft.com/office/drawing/2014/main" id="{F9003252-7A34-4358-A805-A1DE57D1DE17}"/>
                </a:ext>
              </a:extLst>
            </p:cNvPr>
            <p:cNvCxnSpPr>
              <a:endCxn id="41" idx="5"/>
            </p:cNvCxnSpPr>
            <p:nvPr/>
          </p:nvCxnSpPr>
          <p:spPr>
            <a:xfrm flipV="1">
              <a:off x="3850477" y="3269722"/>
              <a:ext cx="657304" cy="40955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3" name="직선 연결선 3112">
              <a:extLst>
                <a:ext uri="{FF2B5EF4-FFF2-40B4-BE49-F238E27FC236}">
                  <a16:creationId xmlns:a16="http://schemas.microsoft.com/office/drawing/2014/main" id="{D5CCC4C2-603F-4C9D-9691-C4CC9F3DD8D1}"/>
                </a:ext>
              </a:extLst>
            </p:cNvPr>
            <p:cNvCxnSpPr>
              <a:stCxn id="53" idx="7"/>
              <a:endCxn id="48" idx="2"/>
            </p:cNvCxnSpPr>
            <p:nvPr/>
          </p:nvCxnSpPr>
          <p:spPr>
            <a:xfrm flipV="1">
              <a:off x="3788254" y="3657329"/>
              <a:ext cx="966562" cy="62222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5" name="직선 연결선 3114">
              <a:extLst>
                <a:ext uri="{FF2B5EF4-FFF2-40B4-BE49-F238E27FC236}">
                  <a16:creationId xmlns:a16="http://schemas.microsoft.com/office/drawing/2014/main" id="{918608BD-6B14-41EB-98E1-D1A4AE56A0CF}"/>
                </a:ext>
              </a:extLst>
            </p:cNvPr>
            <p:cNvCxnSpPr>
              <a:stCxn id="41" idx="5"/>
              <a:endCxn id="48" idx="5"/>
            </p:cNvCxnSpPr>
            <p:nvPr/>
          </p:nvCxnSpPr>
          <p:spPr>
            <a:xfrm>
              <a:off x="4507781" y="3269722"/>
              <a:ext cx="329192" cy="421637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1" name="직선 연결선 3120">
              <a:extLst>
                <a:ext uri="{FF2B5EF4-FFF2-40B4-BE49-F238E27FC236}">
                  <a16:creationId xmlns:a16="http://schemas.microsoft.com/office/drawing/2014/main" id="{F7440E61-35C6-427D-A750-F6998EBD7006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flipV="1">
              <a:off x="4768912" y="3360478"/>
              <a:ext cx="417904" cy="262820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4" name="직선 연결선 3123">
              <a:extLst>
                <a:ext uri="{FF2B5EF4-FFF2-40B4-BE49-F238E27FC236}">
                  <a16:creationId xmlns:a16="http://schemas.microsoft.com/office/drawing/2014/main" id="{4999A2E7-9E54-43A0-9B39-351BD5B308F1}"/>
                </a:ext>
              </a:extLst>
            </p:cNvPr>
            <p:cNvCxnSpPr>
              <a:stCxn id="48" idx="3"/>
              <a:endCxn id="58" idx="5"/>
            </p:cNvCxnSpPr>
            <p:nvPr/>
          </p:nvCxnSpPr>
          <p:spPr>
            <a:xfrm>
              <a:off x="4768912" y="3691359"/>
              <a:ext cx="801249" cy="483138"/>
            </a:xfrm>
            <a:prstGeom prst="line">
              <a:avLst/>
            </a:prstGeom>
            <a:ln>
              <a:solidFill>
                <a:srgbClr val="5AFF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BA7A46F-86C5-4A9D-9DAF-3C28F5E84331}"/>
              </a:ext>
            </a:extLst>
          </p:cNvPr>
          <p:cNvSpPr/>
          <p:nvPr/>
        </p:nvSpPr>
        <p:spPr>
          <a:xfrm>
            <a:off x="0" y="2933744"/>
            <a:ext cx="9144000" cy="18166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7" name="TextBox 3126">
            <a:extLst>
              <a:ext uri="{FF2B5EF4-FFF2-40B4-BE49-F238E27FC236}">
                <a16:creationId xmlns:a16="http://schemas.microsoft.com/office/drawing/2014/main" id="{78C88C1A-1CCC-4A08-94B4-A652502F93BB}"/>
              </a:ext>
            </a:extLst>
          </p:cNvPr>
          <p:cNvSpPr txBox="1"/>
          <p:nvPr/>
        </p:nvSpPr>
        <p:spPr>
          <a:xfrm>
            <a:off x="1241733" y="3216388"/>
            <a:ext cx="702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2D11"/>
                </a:solidFill>
              </a:rPr>
              <a:t>ALARM !!!!! </a:t>
            </a:r>
            <a:endParaRPr lang="ko-KR" altLang="en-US" sz="7200" b="1" dirty="0">
              <a:solidFill>
                <a:srgbClr val="FF2D11"/>
              </a:solidFill>
            </a:endParaRPr>
          </a:p>
        </p:txBody>
      </p:sp>
      <p:pic>
        <p:nvPicPr>
          <p:cNvPr id="122" name="그래픽 121" descr="알람 시계">
            <a:extLst>
              <a:ext uri="{FF2B5EF4-FFF2-40B4-BE49-F238E27FC236}">
                <a16:creationId xmlns:a16="http://schemas.microsoft.com/office/drawing/2014/main" id="{2F05A891-E9F8-4789-8731-66E9800F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18549">
            <a:off x="6402272" y="3084913"/>
            <a:ext cx="1488640" cy="1488640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0E5D0BF-F8BF-4CE9-AE04-A81492CD21EB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5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AE60AB-D1D6-4220-A962-ADFC6B28CC76}"/>
              </a:ext>
            </a:extLst>
          </p:cNvPr>
          <p:cNvSpPr/>
          <p:nvPr/>
        </p:nvSpPr>
        <p:spPr>
          <a:xfrm>
            <a:off x="465849" y="2162447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5159-85FA-4998-8850-192882B08902}"/>
              </a:ext>
            </a:extLst>
          </p:cNvPr>
          <p:cNvGrpSpPr/>
          <p:nvPr/>
        </p:nvGrpSpPr>
        <p:grpSpPr>
          <a:xfrm>
            <a:off x="439049" y="3506726"/>
            <a:ext cx="1829687" cy="913088"/>
            <a:chOff x="1807292" y="2910669"/>
            <a:chExt cx="1829687" cy="45680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D8182022-0C70-4F91-A783-D832A9B0DA84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1">
              <a:extLst>
                <a:ext uri="{FF2B5EF4-FFF2-40B4-BE49-F238E27FC236}">
                  <a16:creationId xmlns:a16="http://schemas.microsoft.com/office/drawing/2014/main" id="{D33922C3-4508-4EDD-893A-F95809615F8F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</a:rPr>
                <a:t>프로젝트 주제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49818AD-D3FC-4FE6-9BAF-2A33332D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9" y="2488659"/>
            <a:ext cx="1000086" cy="100008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3C59B9D-7A59-473D-AC9A-316571594A4C}"/>
              </a:ext>
            </a:extLst>
          </p:cNvPr>
          <p:cNvSpPr/>
          <p:nvPr/>
        </p:nvSpPr>
        <p:spPr>
          <a:xfrm>
            <a:off x="2629938" y="2162447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314870-102D-4A56-AEAA-FAFDC10A76CB}"/>
              </a:ext>
            </a:extLst>
          </p:cNvPr>
          <p:cNvGrpSpPr/>
          <p:nvPr/>
        </p:nvGrpSpPr>
        <p:grpSpPr>
          <a:xfrm>
            <a:off x="2603138" y="3506726"/>
            <a:ext cx="1829687" cy="913088"/>
            <a:chOff x="1807292" y="2910669"/>
            <a:chExt cx="1829687" cy="456805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63632A5A-B267-4095-8E04-B7FE6EB3C816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11">
              <a:extLst>
                <a:ext uri="{FF2B5EF4-FFF2-40B4-BE49-F238E27FC236}">
                  <a16:creationId xmlns:a16="http://schemas.microsoft.com/office/drawing/2014/main" id="{21FAB126-B212-4C45-8893-B41914C20A9B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</a:rPr>
                <a:t>프로젝트 구현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35978113-6ECA-4815-979A-4B50C8468EB6}"/>
              </a:ext>
            </a:extLst>
          </p:cNvPr>
          <p:cNvSpPr/>
          <p:nvPr/>
        </p:nvSpPr>
        <p:spPr>
          <a:xfrm>
            <a:off x="4820827" y="2162447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027EB6-110C-4861-8C2C-1C090463C559}"/>
              </a:ext>
            </a:extLst>
          </p:cNvPr>
          <p:cNvGrpSpPr/>
          <p:nvPr/>
        </p:nvGrpSpPr>
        <p:grpSpPr>
          <a:xfrm>
            <a:off x="4794027" y="3506725"/>
            <a:ext cx="1829687" cy="913090"/>
            <a:chOff x="1807292" y="2910669"/>
            <a:chExt cx="1829687" cy="456805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69C4D83B-22C3-46C9-814C-0A45878C2B4F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11">
              <a:extLst>
                <a:ext uri="{FF2B5EF4-FFF2-40B4-BE49-F238E27FC236}">
                  <a16:creationId xmlns:a16="http://schemas.microsoft.com/office/drawing/2014/main" id="{09ED2695-35D2-443E-84AC-D1439EDF3FDD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</a:rPr>
                <a:t>최종 결과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107BBC89-7E9C-48D7-9785-C280D13EBE81}"/>
              </a:ext>
            </a:extLst>
          </p:cNvPr>
          <p:cNvSpPr/>
          <p:nvPr/>
        </p:nvSpPr>
        <p:spPr>
          <a:xfrm>
            <a:off x="6984916" y="2162447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EE1F88-12B8-4EBE-9EC9-AEF55928D432}"/>
              </a:ext>
            </a:extLst>
          </p:cNvPr>
          <p:cNvGrpSpPr/>
          <p:nvPr/>
        </p:nvGrpSpPr>
        <p:grpSpPr>
          <a:xfrm>
            <a:off x="6958116" y="3506725"/>
            <a:ext cx="1829687" cy="913090"/>
            <a:chOff x="1807292" y="2910669"/>
            <a:chExt cx="1829687" cy="456805"/>
          </a:xfrm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8A67B56-5A99-47C9-B50E-BA9272BCE5FF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11">
              <a:extLst>
                <a:ext uri="{FF2B5EF4-FFF2-40B4-BE49-F238E27FC236}">
                  <a16:creationId xmlns:a16="http://schemas.microsoft.com/office/drawing/2014/main" id="{5C530B97-5B68-4F0B-874F-AD400D4683B2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</a:rPr>
                <a:t>고찰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80BD47F1-55CA-423B-AA3F-4D499041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11" y="2564805"/>
            <a:ext cx="923940" cy="9239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76471F-5264-4D51-A135-589E59630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53" y="2564805"/>
            <a:ext cx="923940" cy="9239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90BBD6-090D-4AA2-A208-5E512C0CC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89844" l="9375" r="98438">
                        <a14:foregroundMark x1="91406" y1="72656" x2="91406" y2="72656"/>
                        <a14:foregroundMark x1="93750" y1="71875" x2="80469" y2="66406"/>
                        <a14:foregroundMark x1="96094" y1="75781" x2="98438" y2="78906"/>
                        <a14:backgroundMark x1="32031" y1="37500" x2="14844" y2="67969"/>
                        <a14:backgroundMark x1="14844" y1="67969" x2="30469" y2="35938"/>
                        <a14:backgroundMark x1="30469" y1="35938" x2="14063" y2="50000"/>
                        <a14:backgroundMark x1="14063" y1="50000" x2="34375" y2="60938"/>
                        <a14:backgroundMark x1="34375" y1="60938" x2="39844" y2="82813"/>
                        <a14:backgroundMark x1="39844" y1="82813" x2="14844" y2="91406"/>
                        <a14:backgroundMark x1="14844" y1="91406" x2="45313" y2="84375"/>
                        <a14:backgroundMark x1="45313" y1="84375" x2="50781" y2="84375"/>
                        <a14:backgroundMark x1="62500" y1="85156" x2="10938" y2="81250"/>
                        <a14:backgroundMark x1="10938" y1="81250" x2="8594" y2="75781"/>
                        <a14:backgroundMark x1="57813" y1="79688" x2="40625" y2="64844"/>
                        <a14:backgroundMark x1="40625" y1="64844" x2="35156" y2="64844"/>
                        <a14:backgroundMark x1="35938" y1="46875" x2="40625" y2="51563"/>
                        <a14:backgroundMark x1="43750" y1="42969" x2="42188" y2="46094"/>
                        <a14:backgroundMark x1="47656" y1="42188" x2="46875" y2="42188"/>
                        <a14:backgroundMark x1="42188" y1="38281" x2="20313" y2="34375"/>
                        <a14:backgroundMark x1="15625" y1="34375" x2="64844" y2="27344"/>
                        <a14:backgroundMark x1="64844" y1="27344" x2="88281" y2="34375"/>
                        <a14:backgroundMark x1="88281" y1="34375" x2="95313" y2="43750"/>
                        <a14:backgroundMark x1="90625" y1="42188" x2="93750" y2="4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26691" b="11191"/>
          <a:stretch/>
        </p:blipFill>
        <p:spPr>
          <a:xfrm>
            <a:off x="7319395" y="2421684"/>
            <a:ext cx="1107128" cy="1177132"/>
          </a:xfrm>
          <a:prstGeom prst="rect">
            <a:avLst/>
          </a:prstGeom>
        </p:spPr>
      </p:pic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6C347A19-E288-4030-A244-7038039B6EBF}"/>
              </a:ext>
            </a:extLst>
          </p:cNvPr>
          <p:cNvSpPr txBox="1">
            <a:spLocks/>
          </p:cNvSpPr>
          <p:nvPr/>
        </p:nvSpPr>
        <p:spPr>
          <a:xfrm>
            <a:off x="465846" y="4703109"/>
            <a:ext cx="1776092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추진 배경 및 목적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6CFFFD44-3ED0-452D-AA7B-CF87D579A069}"/>
              </a:ext>
            </a:extLst>
          </p:cNvPr>
          <p:cNvSpPr txBox="1">
            <a:spLocks/>
          </p:cNvSpPr>
          <p:nvPr/>
        </p:nvSpPr>
        <p:spPr>
          <a:xfrm>
            <a:off x="2629935" y="4703109"/>
            <a:ext cx="1776092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구성도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구현 과정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8E2280E9-C26B-4175-966C-5F79BA3A9D21}"/>
              </a:ext>
            </a:extLst>
          </p:cNvPr>
          <p:cNvSpPr txBox="1">
            <a:spLocks/>
          </p:cNvSpPr>
          <p:nvPr/>
        </p:nvSpPr>
        <p:spPr>
          <a:xfrm>
            <a:off x="4820827" y="4703109"/>
            <a:ext cx="1776092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구현 결과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A775104-7020-43C1-945B-0B8F101E4161}"/>
              </a:ext>
            </a:extLst>
          </p:cNvPr>
          <p:cNvSpPr txBox="1">
            <a:spLocks/>
          </p:cNvSpPr>
          <p:nvPr/>
        </p:nvSpPr>
        <p:spPr>
          <a:xfrm>
            <a:off x="6986745" y="4703109"/>
            <a:ext cx="1776092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한계점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0038A66-7BFD-49AF-9CDF-A301515476B5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 배경 및 목적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31">
            <a:extLst>
              <a:ext uri="{FF2B5EF4-FFF2-40B4-BE49-F238E27FC236}">
                <a16:creationId xmlns:a16="http://schemas.microsoft.com/office/drawing/2014/main" id="{80A7B086-A3B0-4C49-AC39-C2148729C0A5}"/>
              </a:ext>
            </a:extLst>
          </p:cNvPr>
          <p:cNvSpPr/>
          <p:nvPr/>
        </p:nvSpPr>
        <p:spPr>
          <a:xfrm>
            <a:off x="661437" y="2464212"/>
            <a:ext cx="3795060" cy="370558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741682-EDF5-488B-91A1-20F651B70B48}"/>
              </a:ext>
            </a:extLst>
          </p:cNvPr>
          <p:cNvSpPr/>
          <p:nvPr/>
        </p:nvSpPr>
        <p:spPr>
          <a:xfrm>
            <a:off x="1864528" y="1756662"/>
            <a:ext cx="1415102" cy="1415102"/>
          </a:xfrm>
          <a:prstGeom prst="ellipse">
            <a:avLst/>
          </a:prstGeom>
          <a:solidFill>
            <a:srgbClr val="FFC000">
              <a:alpha val="71000"/>
            </a:srgbClr>
          </a:solidFill>
          <a:ln w="1174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F7506-5B8C-4704-B173-D4415203805F}"/>
              </a:ext>
            </a:extLst>
          </p:cNvPr>
          <p:cNvSpPr txBox="1"/>
          <p:nvPr/>
        </p:nvSpPr>
        <p:spPr>
          <a:xfrm>
            <a:off x="1894745" y="2264158"/>
            <a:ext cx="135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REVIEW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1062E-A4F7-4CC0-B4A4-6D37E0979726}"/>
              </a:ext>
            </a:extLst>
          </p:cNvPr>
          <p:cNvSpPr txBox="1"/>
          <p:nvPr/>
        </p:nvSpPr>
        <p:spPr>
          <a:xfrm>
            <a:off x="643539" y="3362193"/>
            <a:ext cx="38308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기존의 시스템</a:t>
            </a:r>
            <a:endParaRPr lang="en-US" altLang="ko-KR" u="sng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신생아 </a:t>
            </a:r>
            <a:r>
              <a:rPr lang="en-US" altLang="ko-KR" sz="1600" dirty="0"/>
              <a:t>24</a:t>
            </a:r>
            <a:r>
              <a:rPr lang="ko-KR" altLang="en-US" sz="1600" dirty="0"/>
              <a:t>시간 지속 관리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인력의 부족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Baby cam </a:t>
            </a:r>
            <a:r>
              <a:rPr lang="ko-KR" altLang="en-US" sz="1600" dirty="0"/>
              <a:t>수면상태만 판별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DB25E0C-E6BD-4B7A-B88F-9FEFD91434CA}"/>
              </a:ext>
            </a:extLst>
          </p:cNvPr>
          <p:cNvSpPr/>
          <p:nvPr/>
        </p:nvSpPr>
        <p:spPr>
          <a:xfrm>
            <a:off x="4684797" y="2464211"/>
            <a:ext cx="3795060" cy="370558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5FA2F4-91F1-4562-938F-9A36D9CF59D4}"/>
              </a:ext>
            </a:extLst>
          </p:cNvPr>
          <p:cNvSpPr/>
          <p:nvPr/>
        </p:nvSpPr>
        <p:spPr>
          <a:xfrm>
            <a:off x="5887888" y="1756661"/>
            <a:ext cx="1415102" cy="1415102"/>
          </a:xfrm>
          <a:prstGeom prst="ellipse">
            <a:avLst/>
          </a:prstGeom>
          <a:solidFill>
            <a:srgbClr val="FFC000">
              <a:alpha val="71000"/>
            </a:srgbClr>
          </a:solidFill>
          <a:ln w="1174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868C99-D4B2-4778-AA49-CF8CBFB81C41}"/>
              </a:ext>
            </a:extLst>
          </p:cNvPr>
          <p:cNvSpPr txBox="1"/>
          <p:nvPr/>
        </p:nvSpPr>
        <p:spPr>
          <a:xfrm>
            <a:off x="5918105" y="2264157"/>
            <a:ext cx="135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MISSION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552E99-037E-4FD8-A85C-FAC71859174A}"/>
              </a:ext>
            </a:extLst>
          </p:cNvPr>
          <p:cNvSpPr txBox="1"/>
          <p:nvPr/>
        </p:nvSpPr>
        <p:spPr>
          <a:xfrm>
            <a:off x="4666899" y="3362192"/>
            <a:ext cx="38308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본 </a:t>
            </a:r>
            <a:r>
              <a:rPr lang="ko-KR" altLang="en-US" u="sng" dirty="0" err="1"/>
              <a:t>프로젝프</a:t>
            </a:r>
            <a:endParaRPr lang="en-US" altLang="ko-KR" u="sng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모니터링 서비스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적은 수의 인력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Pain,</a:t>
            </a:r>
            <a:r>
              <a:rPr lang="ko-KR" altLang="en-US" sz="1600" dirty="0"/>
              <a:t> </a:t>
            </a:r>
            <a:r>
              <a:rPr lang="en-US" altLang="ko-KR" sz="1600" dirty="0"/>
              <a:t>No</a:t>
            </a:r>
            <a:r>
              <a:rPr lang="ko-KR" altLang="en-US" sz="1600" dirty="0"/>
              <a:t> </a:t>
            </a:r>
            <a:r>
              <a:rPr lang="en-US" altLang="ko-KR" sz="1600" dirty="0"/>
              <a:t>baby</a:t>
            </a:r>
            <a:r>
              <a:rPr lang="ko-KR" altLang="en-US" sz="1600" dirty="0"/>
              <a:t> 상태 판별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즉각적 조치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D2B7EB-B038-43FB-AE3B-F89841E286DC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6D99F7-37D5-4036-B400-6150F6A086DF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3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B8D757B-CCA9-4ED1-B841-66F8B80E89B5}"/>
              </a:ext>
            </a:extLst>
          </p:cNvPr>
          <p:cNvSpPr/>
          <p:nvPr/>
        </p:nvSpPr>
        <p:spPr>
          <a:xfrm>
            <a:off x="0" y="1337911"/>
            <a:ext cx="9144000" cy="4937293"/>
          </a:xfrm>
          <a:custGeom>
            <a:avLst/>
            <a:gdLst>
              <a:gd name="connsiteX0" fmla="*/ 2000524 w 9144000"/>
              <a:gd name="connsiteY0" fmla="*/ 91794 h 4937293"/>
              <a:gd name="connsiteX1" fmla="*/ 1098332 w 9144000"/>
              <a:gd name="connsiteY1" fmla="*/ 993986 h 4937293"/>
              <a:gd name="connsiteX2" fmla="*/ 2000524 w 9144000"/>
              <a:gd name="connsiteY2" fmla="*/ 1896178 h 4937293"/>
              <a:gd name="connsiteX3" fmla="*/ 2902716 w 9144000"/>
              <a:gd name="connsiteY3" fmla="*/ 993986 h 4937293"/>
              <a:gd name="connsiteX4" fmla="*/ 2000524 w 9144000"/>
              <a:gd name="connsiteY4" fmla="*/ 91794 h 4937293"/>
              <a:gd name="connsiteX5" fmla="*/ 0 w 9144000"/>
              <a:gd name="connsiteY5" fmla="*/ 0 h 4937293"/>
              <a:gd name="connsiteX6" fmla="*/ 9144000 w 9144000"/>
              <a:gd name="connsiteY6" fmla="*/ 0 h 4937293"/>
              <a:gd name="connsiteX7" fmla="*/ 9144000 w 9144000"/>
              <a:gd name="connsiteY7" fmla="*/ 4937293 h 4937293"/>
              <a:gd name="connsiteX8" fmla="*/ 0 w 9144000"/>
              <a:gd name="connsiteY8" fmla="*/ 4937293 h 49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937293">
                <a:moveTo>
                  <a:pt x="2000524" y="91794"/>
                </a:moveTo>
                <a:cubicBezTo>
                  <a:pt x="1502257" y="91794"/>
                  <a:pt x="1098332" y="495719"/>
                  <a:pt x="1098332" y="993986"/>
                </a:cubicBezTo>
                <a:cubicBezTo>
                  <a:pt x="1098332" y="1492253"/>
                  <a:pt x="1502257" y="1896178"/>
                  <a:pt x="2000524" y="1896178"/>
                </a:cubicBezTo>
                <a:cubicBezTo>
                  <a:pt x="2498791" y="1896178"/>
                  <a:pt x="2902716" y="1492253"/>
                  <a:pt x="2902716" y="993986"/>
                </a:cubicBezTo>
                <a:cubicBezTo>
                  <a:pt x="2902716" y="495719"/>
                  <a:pt x="2498791" y="91794"/>
                  <a:pt x="2000524" y="9179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37293"/>
                </a:lnTo>
                <a:lnTo>
                  <a:pt x="0" y="4937293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C48D-FCF9-4775-9514-E8D4683CB09C}"/>
              </a:ext>
            </a:extLst>
          </p:cNvPr>
          <p:cNvSpPr txBox="1"/>
          <p:nvPr/>
        </p:nvSpPr>
        <p:spPr>
          <a:xfrm>
            <a:off x="1241733" y="3216388"/>
            <a:ext cx="702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① Database </a:t>
            </a:r>
            <a:r>
              <a:rPr lang="ko-KR" altLang="en-US" sz="4800" b="1" dirty="0">
                <a:solidFill>
                  <a:srgbClr val="FFC000"/>
                </a:solidFill>
              </a:rPr>
              <a:t>확보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DAF16D-35CE-4C77-9A9A-5C8E1C69C9D9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7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55952" y="179270"/>
            <a:ext cx="8531851" cy="884238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구성도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532F7-D4B4-4F5E-A039-62F4A6FCAF92}"/>
              </a:ext>
            </a:extLst>
          </p:cNvPr>
          <p:cNvSpPr/>
          <p:nvPr/>
        </p:nvSpPr>
        <p:spPr>
          <a:xfrm>
            <a:off x="1098331" y="1061544"/>
            <a:ext cx="6947338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7" name="_x270803400" descr="EMB00003f409728">
            <a:extLst>
              <a:ext uri="{FF2B5EF4-FFF2-40B4-BE49-F238E27FC236}">
                <a16:creationId xmlns:a16="http://schemas.microsoft.com/office/drawing/2014/main" id="{5EDFD830-ECB0-46BE-A8DA-6A74293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0" y="1516661"/>
            <a:ext cx="6256422" cy="47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0CBB48A-12C4-40B7-9F0D-4B004A374461}"/>
              </a:ext>
            </a:extLst>
          </p:cNvPr>
          <p:cNvSpPr/>
          <p:nvPr/>
        </p:nvSpPr>
        <p:spPr>
          <a:xfrm>
            <a:off x="-1" y="1336004"/>
            <a:ext cx="9144000" cy="4939200"/>
          </a:xfrm>
          <a:custGeom>
            <a:avLst/>
            <a:gdLst>
              <a:gd name="connsiteX0" fmla="*/ 0 w 9144000"/>
              <a:gd name="connsiteY0" fmla="*/ 0 h 4939200"/>
              <a:gd name="connsiteX1" fmla="*/ 9144000 w 9144000"/>
              <a:gd name="connsiteY1" fmla="*/ 0 h 4939200"/>
              <a:gd name="connsiteX2" fmla="*/ 9144000 w 9144000"/>
              <a:gd name="connsiteY2" fmla="*/ 4939200 h 4939200"/>
              <a:gd name="connsiteX3" fmla="*/ 0 w 9144000"/>
              <a:gd name="connsiteY3" fmla="*/ 4939200 h 4939200"/>
              <a:gd name="connsiteX4" fmla="*/ 0 w 9144000"/>
              <a:gd name="connsiteY4" fmla="*/ 0 h 4939200"/>
              <a:gd name="connsiteX5" fmla="*/ 4836695 w 9144000"/>
              <a:gd name="connsiteY5" fmla="*/ 91793 h 4939200"/>
              <a:gd name="connsiteX6" fmla="*/ 3984859 w 9144000"/>
              <a:gd name="connsiteY6" fmla="*/ 943629 h 4939200"/>
              <a:gd name="connsiteX7" fmla="*/ 4836695 w 9144000"/>
              <a:gd name="connsiteY7" fmla="*/ 1795465 h 4939200"/>
              <a:gd name="connsiteX8" fmla="*/ 5688531 w 9144000"/>
              <a:gd name="connsiteY8" fmla="*/ 943629 h 4939200"/>
              <a:gd name="connsiteX9" fmla="*/ 4836695 w 9144000"/>
              <a:gd name="connsiteY9" fmla="*/ 91793 h 49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939200">
                <a:moveTo>
                  <a:pt x="0" y="0"/>
                </a:moveTo>
                <a:lnTo>
                  <a:pt x="9144000" y="0"/>
                </a:lnTo>
                <a:lnTo>
                  <a:pt x="9144000" y="4939200"/>
                </a:lnTo>
                <a:lnTo>
                  <a:pt x="0" y="4939200"/>
                </a:lnTo>
                <a:lnTo>
                  <a:pt x="0" y="0"/>
                </a:lnTo>
                <a:close/>
                <a:moveTo>
                  <a:pt x="4836695" y="91793"/>
                </a:moveTo>
                <a:cubicBezTo>
                  <a:pt x="4366239" y="91793"/>
                  <a:pt x="3984859" y="473173"/>
                  <a:pt x="3984859" y="943629"/>
                </a:cubicBezTo>
                <a:cubicBezTo>
                  <a:pt x="3984859" y="1414085"/>
                  <a:pt x="4366239" y="1795465"/>
                  <a:pt x="4836695" y="1795465"/>
                </a:cubicBezTo>
                <a:cubicBezTo>
                  <a:pt x="5307151" y="1795465"/>
                  <a:pt x="5688531" y="1414085"/>
                  <a:pt x="5688531" y="943629"/>
                </a:cubicBezTo>
                <a:cubicBezTo>
                  <a:pt x="5688531" y="473173"/>
                  <a:pt x="5307151" y="91793"/>
                  <a:pt x="4836695" y="91793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A3910-61F3-4715-AC5F-50C5D97F6EEB}"/>
              </a:ext>
            </a:extLst>
          </p:cNvPr>
          <p:cNvSpPr txBox="1"/>
          <p:nvPr/>
        </p:nvSpPr>
        <p:spPr>
          <a:xfrm>
            <a:off x="2117833" y="3197137"/>
            <a:ext cx="702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② Training option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8B6B77-33E1-4BEE-B197-A3176D44CB6D}"/>
              </a:ext>
            </a:extLst>
          </p:cNvPr>
          <p:cNvSpPr/>
          <p:nvPr/>
        </p:nvSpPr>
        <p:spPr>
          <a:xfrm>
            <a:off x="0" y="6764243"/>
            <a:ext cx="9144000" cy="93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</TotalTime>
  <Words>821</Words>
  <Application>Microsoft Office PowerPoint</Application>
  <PresentationFormat>화면 슬라이드 쇼(4:3)</PresentationFormat>
  <Paragraphs>231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나눔고딕</vt:lpstr>
      <vt:lpstr>Wingdings</vt:lpstr>
      <vt:lpstr>Arial</vt:lpstr>
      <vt:lpstr>Office 테마</vt:lpstr>
      <vt:lpstr> Neonatal pain expression recognition based on deep learning</vt:lpstr>
      <vt:lpstr>신생아 고통 판별</vt:lpstr>
      <vt:lpstr>신생아 고통 판별</vt:lpstr>
      <vt:lpstr>신생아 고통 판별</vt:lpstr>
      <vt:lpstr>CONTENTS</vt:lpstr>
      <vt:lpstr>추진 배경 및 목적</vt:lpstr>
      <vt:lpstr>프로젝트 구성도</vt:lpstr>
      <vt:lpstr>프로젝트 구성도</vt:lpstr>
      <vt:lpstr>프로젝트 구성도</vt:lpstr>
      <vt:lpstr>프로젝트 구성도</vt:lpstr>
      <vt:lpstr>프로젝트 구성도</vt:lpstr>
      <vt:lpstr>프로젝트 구성도</vt:lpstr>
      <vt:lpstr>프로젝트 구성도</vt:lpstr>
      <vt:lpstr>구현 과정 (1)</vt:lpstr>
      <vt:lpstr>구현 과정 (2)</vt:lpstr>
      <vt:lpstr>구현 과정 (2)</vt:lpstr>
      <vt:lpstr>구현 과정 (3)</vt:lpstr>
      <vt:lpstr>구현 과정 (3)</vt:lpstr>
      <vt:lpstr>구현 과정 (4)</vt:lpstr>
      <vt:lpstr>구현 과정 (4)</vt:lpstr>
      <vt:lpstr>구현 과정 (4)</vt:lpstr>
      <vt:lpstr>구현 과정 (4)</vt:lpstr>
      <vt:lpstr>구현 과정 (4)</vt:lpstr>
      <vt:lpstr>구현 과정 (4)</vt:lpstr>
      <vt:lpstr>구현 과정 (4)</vt:lpstr>
      <vt:lpstr>구현 과정 (4)</vt:lpstr>
      <vt:lpstr>구현 과정 (5)</vt:lpstr>
      <vt:lpstr>구현 과정 (5)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구현 결과</vt:lpstr>
      <vt:lpstr>기대 효과</vt:lpstr>
      <vt:lpstr>한계점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노혜리</cp:lastModifiedBy>
  <cp:revision>236</cp:revision>
  <cp:lastPrinted>2011-08-28T13:13:29Z</cp:lastPrinted>
  <dcterms:created xsi:type="dcterms:W3CDTF">2011-08-24T01:05:33Z</dcterms:created>
  <dcterms:modified xsi:type="dcterms:W3CDTF">2019-12-05T04:48:36Z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C:\Users\tmroh\Desktop\p13_clear.pptx</vt:lpwstr>
  </property>
</Properties>
</file>